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31" r:id="rId6"/>
    <p:sldId id="333" r:id="rId7"/>
    <p:sldId id="336" r:id="rId8"/>
    <p:sldId id="319" r:id="rId9"/>
    <p:sldId id="318" r:id="rId10"/>
    <p:sldId id="320" r:id="rId11"/>
    <p:sldId id="322" r:id="rId12"/>
    <p:sldId id="321" r:id="rId13"/>
    <p:sldId id="335" r:id="rId14"/>
    <p:sldId id="324" r:id="rId15"/>
    <p:sldId id="326" r:id="rId16"/>
    <p:sldId id="327" r:id="rId17"/>
    <p:sldId id="334" r:id="rId18"/>
    <p:sldId id="328" r:id="rId19"/>
    <p:sldId id="323" r:id="rId20"/>
    <p:sldId id="329" r:id="rId21"/>
    <p:sldId id="337" r:id="rId22"/>
    <p:sldId id="338" r:id="rId23"/>
    <p:sldId id="308" r:id="rId24"/>
    <p:sldId id="330" r:id="rId2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4323CFC-871F-4D24-9C80-28CE2890593A}">
          <p14:sldIdLst>
            <p14:sldId id="256"/>
            <p14:sldId id="331"/>
            <p14:sldId id="333"/>
            <p14:sldId id="336"/>
            <p14:sldId id="319"/>
            <p14:sldId id="318"/>
            <p14:sldId id="320"/>
            <p14:sldId id="322"/>
            <p14:sldId id="321"/>
            <p14:sldId id="335"/>
            <p14:sldId id="324"/>
            <p14:sldId id="326"/>
            <p14:sldId id="327"/>
            <p14:sldId id="334"/>
            <p14:sldId id="328"/>
            <p14:sldId id="323"/>
            <p14:sldId id="329"/>
            <p14:sldId id="337"/>
            <p14:sldId id="338"/>
            <p14:sldId id="308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fia Molina salinas" initials="sMs" lastIdx="2" clrIdx="0">
    <p:extLst>
      <p:ext uri="{19B8F6BF-5375-455C-9EA6-DF929625EA0E}">
        <p15:presenceInfo xmlns:p15="http://schemas.microsoft.com/office/powerpoint/2012/main" userId="c750e671ac65a3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76"/>
    <a:srgbClr val="014075"/>
    <a:srgbClr val="959595"/>
    <a:srgbClr val="E98425"/>
    <a:srgbClr val="023F75"/>
    <a:srgbClr val="153357"/>
    <a:srgbClr val="A2AF2B"/>
    <a:srgbClr val="BDCC32"/>
    <a:srgbClr val="C9D553"/>
    <a:srgbClr val="D3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249" autoAdjust="0"/>
  </p:normalViewPr>
  <p:slideViewPr>
    <p:cSldViewPr>
      <p:cViewPr varScale="1">
        <p:scale>
          <a:sx n="65" d="100"/>
          <a:sy n="65" d="100"/>
        </p:scale>
        <p:origin x="648" y="32"/>
      </p:cViewPr>
      <p:guideLst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6661-561F-4337-B1AD-A0B685AD3E5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E179D-D3E0-4018-B550-C87EF72003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4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7BD0E-7D8E-4418-99CC-4D4A1157D63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5A6D-49A1-40D8-8EFD-919D801600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16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2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1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43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3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96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5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5A6D-49A1-40D8-8EFD-919D801600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5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3548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2749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55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5260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96680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39EA-8BBE-475D-85B4-E10213F62B66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8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.png"/><Relationship Id="rId7" Type="http://schemas.openxmlformats.org/officeDocument/2006/relationships/image" Target="../media/image35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6.png"/><Relationship Id="rId4" Type="http://schemas.openxmlformats.org/officeDocument/2006/relationships/image" Target="../media/image3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60.png"/><Relationship Id="rId7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3" Type="http://schemas.openxmlformats.org/officeDocument/2006/relationships/image" Target="../media/image2.png"/><Relationship Id="rId7" Type="http://schemas.openxmlformats.org/officeDocument/2006/relationships/image" Target="../media/image5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5B3KLQNAC5j46Ro64xF7hLV6Uf-gHUH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playlist?list=PLp-8j6_XqvKQOEKfMlEwegnCcRUh4vPT4" TargetMode="External"/><Relationship Id="rId4" Type="http://schemas.openxmlformats.org/officeDocument/2006/relationships/hyperlink" Target="https://www.youtube.com/playlist?list=PLp-8j6_XqvKQfQsmKIv0b7MFlZOJ14HoB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996440" y="2362200"/>
            <a:ext cx="819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Calibri" panose="020F0502020204030204" pitchFamily="34" charset="0"/>
              </a:rPr>
              <a:t>Mecánica de fluidos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537457" y="5777776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solidFill>
                  <a:srgbClr val="071E4C"/>
                </a:solidFill>
              </a:rPr>
              <a:t>FACULTAD DE INGENIERÍA</a:t>
            </a:r>
          </a:p>
          <a:p>
            <a:pPr algn="ctr"/>
            <a:r>
              <a:rPr lang="es-CL" sz="1400" dirty="0">
                <a:solidFill>
                  <a:srgbClr val="5F7682"/>
                </a:solidFill>
              </a:rPr>
              <a:t>Departamento de Ingeniería Mecánica.</a:t>
            </a:r>
          </a:p>
          <a:p>
            <a:pPr algn="ctr"/>
            <a:r>
              <a:rPr lang="es-CL" sz="1400" b="1" dirty="0">
                <a:solidFill>
                  <a:srgbClr val="34373B"/>
                </a:solidFill>
              </a:rPr>
              <a:t>Curso: Mecánica de Medios Continuos</a:t>
            </a:r>
          </a:p>
          <a:p>
            <a:pPr algn="ctr"/>
            <a:r>
              <a:rPr lang="es-CL" sz="1200" dirty="0">
                <a:solidFill>
                  <a:srgbClr val="34373B"/>
                </a:solidFill>
              </a:rPr>
              <a:t>SANTIAGO, CHILE. </a:t>
            </a:r>
            <a:endParaRPr lang="es-CL" sz="1400" b="1" dirty="0">
              <a:solidFill>
                <a:srgbClr val="34373B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5AE476-B788-0A4F-BF76-32E66CBD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82" y="3394205"/>
            <a:ext cx="5391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dirty="0">
                <a:cs typeface="Calibri Light" panose="020F0302020204030204" pitchFamily="34" charset="0"/>
              </a:rPr>
              <a:t>2021</a:t>
            </a:r>
          </a:p>
        </p:txBody>
      </p:sp>
      <p:pic>
        <p:nvPicPr>
          <p:cNvPr id="1026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9168FBD6-98AC-4920-97C8-C56D2EF89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C16AC4EA-3736-47F7-AFE7-BE6FE1D1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82" y="2946975"/>
            <a:ext cx="5391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dirty="0">
                <a:cs typeface="Calibri Light" panose="020F0302020204030204" pitchFamily="34" charset="0"/>
              </a:rPr>
              <a:t>Mecánica de medios continuos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877" y="841950"/>
            <a:ext cx="5783000" cy="56387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Ecuaciones constitutivas en fluidos viscosos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0760" y="2797495"/>
            <a:ext cx="6019801" cy="3281026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Fluidos de Stokes o </a:t>
            </a:r>
            <a:r>
              <a:rPr lang="es-MX" b="1" dirty="0" err="1"/>
              <a:t>stokesianos</a:t>
            </a:r>
            <a:r>
              <a:rPr lang="es-MX" b="1" dirty="0"/>
              <a:t>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</a:t>
            </a:r>
            <a:r>
              <a:rPr lang="es-MX" dirty="0"/>
              <a:t> es función no lineal de sus argumentos.</a:t>
            </a:r>
          </a:p>
          <a:p>
            <a:pPr lvl="1">
              <a:lnSpc>
                <a:spcPct val="150000"/>
              </a:lnSpc>
            </a:pPr>
            <a:endParaRPr lang="es-MX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Fluidos newtonianos.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</a:t>
            </a:r>
            <a:r>
              <a:rPr lang="es-MX" i="1" dirty="0"/>
              <a:t> </a:t>
            </a:r>
            <a:r>
              <a:rPr lang="es-MX" dirty="0"/>
              <a:t>es función lineal de sus argumentos.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Fluidos perfectos.</a:t>
            </a:r>
            <a:endParaRPr lang="es-CL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10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4C01AB-B6A7-4868-B65C-85B17CAF1A6E}"/>
                  </a:ext>
                </a:extLst>
              </p:cNvPr>
              <p:cNvSpPr txBox="1"/>
              <p:nvPr/>
            </p:nvSpPr>
            <p:spPr>
              <a:xfrm>
                <a:off x="4343400" y="2022109"/>
                <a:ext cx="27218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4C01AB-B6A7-4868-B65C-85B17CAF1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22109"/>
                <a:ext cx="2721899" cy="369332"/>
              </a:xfrm>
              <a:prstGeom prst="rect">
                <a:avLst/>
              </a:prstGeom>
              <a:blipFill>
                <a:blip r:embed="rId3"/>
                <a:stretch>
                  <a:fillRect l="-1121" r="-3587" b="-3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77EB06C-5832-4900-8E15-8D2669A771C9}"/>
                  </a:ext>
                </a:extLst>
              </p:cNvPr>
              <p:cNvSpPr/>
              <p:nvPr/>
            </p:nvSpPr>
            <p:spPr>
              <a:xfrm>
                <a:off x="4114800" y="5334000"/>
                <a:ext cx="12248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77EB06C-5832-4900-8E15-8D2669A77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1224822" cy="40011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1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664110"/>
            <a:ext cx="4701542" cy="563879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</a:t>
            </a:r>
            <a:r>
              <a:rPr lang="es-MX" sz="2800" b="1" dirty="0" err="1">
                <a:solidFill>
                  <a:srgbClr val="014076"/>
                </a:solidFill>
              </a:rPr>
              <a:t>barotrópico</a:t>
            </a:r>
            <a:r>
              <a:rPr lang="es-MX" sz="2800" b="1" dirty="0">
                <a:solidFill>
                  <a:srgbClr val="014076"/>
                </a:solidFill>
              </a:rPr>
              <a:t> perfecto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1465039"/>
            <a:ext cx="9144000" cy="6605013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 </a:t>
            </a:r>
            <a:r>
              <a:rPr lang="es-MX" b="1" dirty="0" err="1"/>
              <a:t>barotrópico</a:t>
            </a:r>
            <a:r>
              <a:rPr lang="es-MX" b="1" dirty="0"/>
              <a:t> perfecto</a:t>
            </a:r>
            <a:r>
              <a:rPr lang="es-MX" dirty="0"/>
              <a:t>: fluido newtoniano con viscosidad nula.</a:t>
            </a:r>
          </a:p>
          <a:p>
            <a:pPr lvl="0">
              <a:lnSpc>
                <a:spcPct val="150000"/>
              </a:lnSpc>
            </a:pPr>
            <a:r>
              <a:rPr lang="es-MX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problema mecánico.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Problema térmico.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11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6DB2E55-52D3-4345-A7E6-3A22FB948244}"/>
                  </a:ext>
                </a:extLst>
              </p:cNvPr>
              <p:cNvSpPr txBox="1"/>
              <p:nvPr/>
            </p:nvSpPr>
            <p:spPr>
              <a:xfrm>
                <a:off x="8680774" y="1582266"/>
                <a:ext cx="29990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λTr</m:t>
                      </m:r>
                      <m:d>
                        <m:d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6DB2E55-52D3-4345-A7E6-3A22FB948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774" y="1582266"/>
                <a:ext cx="2999091" cy="307777"/>
              </a:xfrm>
              <a:prstGeom prst="rect">
                <a:avLst/>
              </a:prstGeom>
              <a:blipFill>
                <a:blip r:embed="rId4"/>
                <a:stretch>
                  <a:fillRect l="-813" r="-2033" b="-2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0995B89-CDF8-4295-8D82-019A48383CC4}"/>
              </a:ext>
            </a:extLst>
          </p:cNvPr>
          <p:cNvCxnSpPr/>
          <p:nvPr/>
        </p:nvCxnSpPr>
        <p:spPr>
          <a:xfrm flipV="1">
            <a:off x="10015378" y="1529755"/>
            <a:ext cx="995362" cy="30777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6967E4F3-6E1B-4B92-A433-FB4BED5308ED}"/>
              </a:ext>
            </a:extLst>
          </p:cNvPr>
          <p:cNvCxnSpPr/>
          <p:nvPr/>
        </p:nvCxnSpPr>
        <p:spPr>
          <a:xfrm flipV="1">
            <a:off x="11007241" y="1600823"/>
            <a:ext cx="995362" cy="30777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3CF9EEB-4BB4-4754-BE68-D8591F2AFEB1}"/>
                  </a:ext>
                </a:extLst>
              </p:cNvPr>
              <p:cNvSpPr txBox="1"/>
              <p:nvPr/>
            </p:nvSpPr>
            <p:spPr>
              <a:xfrm>
                <a:off x="8680774" y="1992792"/>
                <a:ext cx="13769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=−∇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3CF9EEB-4BB4-4754-BE68-D8591F2AF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774" y="1992792"/>
                <a:ext cx="1376980" cy="307777"/>
              </a:xfrm>
              <a:prstGeom prst="rect">
                <a:avLst/>
              </a:prstGeom>
              <a:blipFill>
                <a:blip r:embed="rId5"/>
                <a:stretch>
                  <a:fillRect l="-3540" r="-3982" b="-2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a 9">
                <a:extLst>
                  <a:ext uri="{FF2B5EF4-FFF2-40B4-BE49-F238E27FC236}">
                    <a16:creationId xmlns:a16="http://schemas.microsoft.com/office/drawing/2014/main" id="{1566DED9-6D6E-4D90-8DFF-AEBF84BF19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5974591"/>
                  </p:ext>
                </p:extLst>
              </p:nvPr>
            </p:nvGraphicFramePr>
            <p:xfrm>
              <a:off x="3005896" y="2782879"/>
              <a:ext cx="6947470" cy="1585779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1802455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059328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2085687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4696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s-CL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4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</m:acc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s-CL" sz="14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6629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groupChr>
                                  <m:groupChrPr>
                                    <m:chr m:val="⏟"/>
                                    <m:ctrlPr>
                                      <a:rPr lang="es-CL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es-CL" sz="140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∇∙</m:t>
                                    </m:r>
                                    <m:r>
                                      <a:rPr lang="es-CL" sz="14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</m:t>
                                    </m:r>
                                  </m:e>
                                </m:groupCh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𝐛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sz="14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CL" sz="1400" i="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L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a:rPr lang="es-CL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𝐛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sz="14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CL" sz="14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Balance de </a:t>
                          </a:r>
                          <a:r>
                            <a:rPr lang="es-CL" sz="1400" dirty="0" err="1"/>
                            <a:t>momentum</a:t>
                          </a:r>
                          <a:r>
                            <a:rPr lang="es-CL" sz="1400" dirty="0"/>
                            <a:t> lineal.</a:t>
                          </a:r>
                        </a:p>
                        <a:p>
                          <a:pPr algn="ctr"/>
                          <a:r>
                            <a:rPr lang="es-CL" sz="1400" b="1" dirty="0"/>
                            <a:t>Ecuación de movimiento de Euler.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(fluidos no viscosos incompresibles)</a:t>
                          </a:r>
                          <a:endParaRPr lang="es-CL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400" dirty="0"/>
                        </a:p>
                        <a:p>
                          <a:pPr algn="ctr"/>
                          <a:r>
                            <a:rPr lang="es-CL" sz="14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36099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sz="14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restricción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a 9">
                <a:extLst>
                  <a:ext uri="{FF2B5EF4-FFF2-40B4-BE49-F238E27FC236}">
                    <a16:creationId xmlns:a16="http://schemas.microsoft.com/office/drawing/2014/main" id="{1566DED9-6D6E-4D90-8DFF-AEBF84BF19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5974591"/>
                  </p:ext>
                </p:extLst>
              </p:nvPr>
            </p:nvGraphicFramePr>
            <p:xfrm>
              <a:off x="3005896" y="2782879"/>
              <a:ext cx="6947470" cy="1585779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1802455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059328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2085687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6"/>
                          <a:stretch>
                            <a:fillRect l="-338" t="-1176" r="-285811" b="-21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6"/>
                          <a:stretch>
                            <a:fillRect l="-338" t="-71074" r="-285811" b="-49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Balance de </a:t>
                          </a:r>
                          <a:r>
                            <a:rPr lang="es-CL" sz="1400" dirty="0" err="1"/>
                            <a:t>momentum</a:t>
                          </a:r>
                          <a:r>
                            <a:rPr lang="es-CL" sz="1400" dirty="0"/>
                            <a:t> lineal.</a:t>
                          </a:r>
                        </a:p>
                        <a:p>
                          <a:pPr algn="ctr"/>
                          <a:r>
                            <a:rPr lang="es-CL" sz="1400" b="1" dirty="0"/>
                            <a:t>Ecuación de movimiento de Euler.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(fluidos no viscosos incompresibles)</a:t>
                          </a:r>
                          <a:endParaRPr lang="es-CL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400" dirty="0"/>
                        </a:p>
                        <a:p>
                          <a:pPr algn="ctr"/>
                          <a:r>
                            <a:rPr lang="es-CL" sz="14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36099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6"/>
                          <a:stretch>
                            <a:fillRect l="-338" t="-376364" r="-285811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restricción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8E123A20-BC7C-404D-80C6-E0CDEEEA8D49}"/>
              </a:ext>
            </a:extLst>
          </p:cNvPr>
          <p:cNvSpPr txBox="1"/>
          <p:nvPr/>
        </p:nvSpPr>
        <p:spPr>
          <a:xfrm>
            <a:off x="10158545" y="3206599"/>
            <a:ext cx="172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 incógnitas </a:t>
            </a:r>
          </a:p>
          <a:p>
            <a:r>
              <a:rPr lang="es-CL" dirty="0"/>
              <a:t>escalares: p, </a:t>
            </a:r>
            <a:r>
              <a:rPr lang="el-GR" dirty="0"/>
              <a:t>ρ</a:t>
            </a:r>
            <a:r>
              <a:rPr lang="es-CL" dirty="0"/>
              <a:t>, </a:t>
            </a:r>
            <a:r>
              <a:rPr lang="es-CL" b="1" dirty="0"/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a 9">
                <a:extLst>
                  <a:ext uri="{FF2B5EF4-FFF2-40B4-BE49-F238E27FC236}">
                    <a16:creationId xmlns:a16="http://schemas.microsoft.com/office/drawing/2014/main" id="{AE16C65D-0C0D-445D-A0C0-6BB272482E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9913307"/>
                  </p:ext>
                </p:extLst>
              </p:nvPr>
            </p:nvGraphicFramePr>
            <p:xfrm>
              <a:off x="3034031" y="4893608"/>
              <a:ext cx="6947470" cy="1433316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376169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194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751901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4696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</a:rPr>
                                  <m:t>𝐪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</a:rPr>
                                  <m:t>𝐪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CL" sz="1400" b="1" i="0" smtClean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)=−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oMath>
                            </m:oMathPara>
                          </a14:m>
                          <a:endParaRPr lang="es-CL" sz="14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Ecuación térmica constitutiva. 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Ley de Fourier.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31832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4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4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  <m:r>
                                  <a:rPr lang="es-CL" sz="1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groupChr>
                                  <m:groupChrPr>
                                    <m:chr m:val="⏟"/>
                                    <m:ctrlPr>
                                      <a:rPr lang="es-CL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es-CL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CL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s-CL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∇∙</m:t>
                                    </m:r>
                                    <m:r>
                                      <a:rPr lang="es-CL" sz="1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groupChr>
                                <m:r>
                                  <a:rPr lang="es-CL" sz="1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ρr</m:t>
                                </m:r>
                                <m:r>
                                  <a:rPr lang="es-CL" sz="14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−∇∙</m:t>
                                </m:r>
                                <m:r>
                                  <a:rPr lang="es-CL" sz="14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𝐪</m:t>
                                </m:r>
                              </m:oMath>
                            </m:oMathPara>
                          </a14:m>
                          <a:endParaRPr lang="es-CL" sz="1400" b="1" dirty="0"/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CL" sz="14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Balance de energía.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Primera ley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36099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sz="14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restricción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a 9">
                <a:extLst>
                  <a:ext uri="{FF2B5EF4-FFF2-40B4-BE49-F238E27FC236}">
                    <a16:creationId xmlns:a16="http://schemas.microsoft.com/office/drawing/2014/main" id="{AE16C65D-0C0D-445D-A0C0-6BB272482E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9913307"/>
                  </p:ext>
                </p:extLst>
              </p:nvPr>
            </p:nvGraphicFramePr>
            <p:xfrm>
              <a:off x="3034031" y="4893608"/>
              <a:ext cx="6947470" cy="1433316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376169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194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751901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56" t="-1176" r="-193077" b="-1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Ecuación térmica constitutiva. 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Ley de Fourier.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b="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79057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56" t="-89583" r="-193077" b="-6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Balance de energía.</a:t>
                          </a:r>
                        </a:p>
                        <a:p>
                          <a:pPr algn="ctr"/>
                          <a:r>
                            <a:rPr lang="es-CL" sz="1400" b="0" dirty="0"/>
                            <a:t>Primera ley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36099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56" t="-330909" r="-193077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400" dirty="0"/>
                            <a:t>1 restricción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BE4591E-989B-41F2-8984-5FA7219E6ECB}"/>
                  </a:ext>
                </a:extLst>
              </p:cNvPr>
              <p:cNvSpPr/>
              <p:nvPr/>
            </p:nvSpPr>
            <p:spPr>
              <a:xfrm>
                <a:off x="3657600" y="5686498"/>
                <a:ext cx="57150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1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sz="16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BE4591E-989B-41F2-8984-5FA7219E6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686498"/>
                <a:ext cx="57150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75436C76-1442-482F-999E-38AD5441DD3B}"/>
              </a:ext>
            </a:extLst>
          </p:cNvPr>
          <p:cNvSpPr txBox="1"/>
          <p:nvPr/>
        </p:nvSpPr>
        <p:spPr>
          <a:xfrm>
            <a:off x="10180319" y="5069795"/>
            <a:ext cx="1420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 incógnitas: </a:t>
            </a:r>
          </a:p>
          <a:p>
            <a:r>
              <a:rPr lang="es-CL" dirty="0"/>
              <a:t>u, </a:t>
            </a:r>
            <a:r>
              <a:rPr lang="es-CL" b="1" dirty="0"/>
              <a:t>q</a:t>
            </a:r>
            <a:r>
              <a:rPr lang="es-CL" dirty="0"/>
              <a:t>, T</a:t>
            </a:r>
          </a:p>
        </p:txBody>
      </p:sp>
    </p:spTree>
    <p:extLst>
      <p:ext uri="{BB962C8B-B14F-4D97-AF65-F5344CB8AC3E}">
        <p14:creationId xmlns:p14="http://schemas.microsoft.com/office/powerpoint/2010/main" val="38991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newtoniano viscoso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80022" y="1343358"/>
                <a:ext cx="9654543" cy="9652001"/>
              </a:xfrm>
            </p:spPr>
            <p:txBody>
              <a:bodyPr/>
              <a:lstStyle/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Si se desacopla el problema térmico del mecánico: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Ecuación constitutiva mecánica :</a:t>
                </a:r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lvl="0">
                  <a:lnSpc>
                    <a:spcPct val="150000"/>
                  </a:lnSpc>
                </a:pPr>
                <a:r>
                  <a:rPr lang="es-MX" dirty="0"/>
                  <a:t>               Donde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s-MX" dirty="0"/>
                  <a:t>: tensor constitutivo viscoso de 4to orden.</a:t>
                </a:r>
              </a:p>
              <a:p>
                <a:pPr lvl="0">
                  <a:lnSpc>
                    <a:spcPct val="150000"/>
                  </a:lnSpc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Si es un medio </a:t>
                </a:r>
                <a:r>
                  <a:rPr lang="es-MX" dirty="0" smtClean="0"/>
                  <a:t>isótropo </a:t>
                </a:r>
                <a:r>
                  <a:rPr lang="es-MX" dirty="0">
                    <a:sym typeface="Wingdings" panose="05000000000000000000" pitchFamily="2" charset="2"/>
                  </a:rPr>
                  <a:t> tensor de esfuerzo es simétrico</a:t>
                </a: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Sustituyendo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s-MX" dirty="0"/>
                  <a:t> en la ecuación constitutiva:</a:t>
                </a:r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lvl="0">
                  <a:lnSpc>
                    <a:spcPct val="150000"/>
                  </a:lnSpc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CL" dirty="0"/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80022" y="1343358"/>
                <a:ext cx="9654543" cy="9652001"/>
              </a:xfrm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12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A89FF49-716B-4281-AEEE-AFD38AE1073C}"/>
                  </a:ext>
                </a:extLst>
              </p:cNvPr>
              <p:cNvSpPr txBox="1"/>
              <p:nvPr/>
            </p:nvSpPr>
            <p:spPr>
              <a:xfrm>
                <a:off x="8154832" y="1703533"/>
                <a:ext cx="2806066" cy="444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s-CL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s-C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s-C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s-CL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</m:groupCh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A89FF49-716B-4281-AEEE-AFD38AE10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832" y="1703533"/>
                <a:ext cx="2806066" cy="444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44C6DD5-B66E-4A55-8C3C-2BF79D7EEA33}"/>
                  </a:ext>
                </a:extLst>
              </p:cNvPr>
              <p:cNvSpPr txBox="1"/>
              <p:nvPr/>
            </p:nvSpPr>
            <p:spPr>
              <a:xfrm>
                <a:off x="8324982" y="3429000"/>
                <a:ext cx="2806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ℂ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r>
                        <a:rPr lang="es-C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𝐈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44C6DD5-B66E-4A55-8C3C-2BF79D7EE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982" y="3429000"/>
                <a:ext cx="2806066" cy="369332"/>
              </a:xfrm>
              <a:prstGeom prst="rect">
                <a:avLst/>
              </a:prstGeom>
              <a:blipFill>
                <a:blip r:embed="rId5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121B547A-F8A0-444E-BDA5-2BAABDB0EE97}"/>
              </a:ext>
            </a:extLst>
          </p:cNvPr>
          <p:cNvSpPr txBox="1"/>
          <p:nvPr/>
        </p:nvSpPr>
        <p:spPr>
          <a:xfrm>
            <a:off x="8778240" y="5154467"/>
            <a:ext cx="2273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</a:rPr>
              <a:t>Ley de Navier-Poisson</a:t>
            </a:r>
          </a:p>
          <a:p>
            <a:r>
              <a:rPr lang="es-CL" dirty="0">
                <a:solidFill>
                  <a:srgbClr val="002060"/>
                </a:solidFill>
              </a:rPr>
              <a:t>(fluido Newtoniano</a:t>
            </a:r>
            <a:r>
              <a:rPr lang="es-CL" dirty="0"/>
              <a:t>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D2A287F-5C7D-4659-94E6-8A71CFED44B2}"/>
              </a:ext>
            </a:extLst>
          </p:cNvPr>
          <p:cNvSpPr txBox="1"/>
          <p:nvPr/>
        </p:nvSpPr>
        <p:spPr>
          <a:xfrm>
            <a:off x="8778240" y="5846192"/>
            <a:ext cx="3451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</a:rPr>
              <a:t>Ley de Navier-Poisson</a:t>
            </a:r>
          </a:p>
          <a:p>
            <a:r>
              <a:rPr lang="es-CL" dirty="0">
                <a:solidFill>
                  <a:srgbClr val="002060"/>
                </a:solidFill>
              </a:rPr>
              <a:t>(fluido Newtoniano incompresible)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F9B3947-B340-4128-99FB-4931A4FAED27}"/>
                  </a:ext>
                </a:extLst>
              </p:cNvPr>
              <p:cNvSpPr txBox="1"/>
              <p:nvPr/>
            </p:nvSpPr>
            <p:spPr>
              <a:xfrm>
                <a:off x="4904531" y="5292967"/>
                <a:ext cx="36650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CL" sz="24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sz="2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F9B3947-B340-4128-99FB-4931A4FAE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531" y="5292967"/>
                <a:ext cx="3665003" cy="369332"/>
              </a:xfrm>
              <a:prstGeom prst="rect">
                <a:avLst/>
              </a:prstGeom>
              <a:blipFill>
                <a:blip r:embed="rId6"/>
                <a:stretch>
                  <a:fillRect r="-666" b="-3442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CD71B68-7296-4661-AE0D-D294F5E6A4D3}"/>
                  </a:ext>
                </a:extLst>
              </p:cNvPr>
              <p:cNvSpPr txBox="1"/>
              <p:nvPr/>
            </p:nvSpPr>
            <p:spPr>
              <a:xfrm>
                <a:off x="4909220" y="5864946"/>
                <a:ext cx="36650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L" sz="2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CD71B68-7296-4661-AE0D-D294F5E6A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220" y="5864946"/>
                <a:ext cx="3665003" cy="369332"/>
              </a:xfrm>
              <a:prstGeom prst="rect">
                <a:avLst/>
              </a:prstGeom>
              <a:blipFill>
                <a:blip r:embed="rId7"/>
                <a:stretch>
                  <a:fillRect l="-332" b="-3114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DE65533-E551-4425-8497-D602F5ABD6E0}"/>
              </a:ext>
            </a:extLst>
          </p:cNvPr>
          <p:cNvCxnSpPr>
            <a:cxnSpLocks/>
          </p:cNvCxnSpPr>
          <p:nvPr/>
        </p:nvCxnSpPr>
        <p:spPr>
          <a:xfrm flipH="1">
            <a:off x="8778240" y="2148014"/>
            <a:ext cx="1356360" cy="128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5AC05CB-2CC8-4296-AA53-4DD53043ED8C}"/>
                  </a:ext>
                </a:extLst>
              </p:cNvPr>
              <p:cNvSpPr txBox="1"/>
              <p:nvPr/>
            </p:nvSpPr>
            <p:spPr>
              <a:xfrm>
                <a:off x="10269126" y="1356451"/>
                <a:ext cx="2244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𝛕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5AC05CB-2CC8-4296-AA53-4DD53043E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126" y="1356451"/>
                <a:ext cx="224420" cy="369332"/>
              </a:xfrm>
              <a:prstGeom prst="rect">
                <a:avLst/>
              </a:prstGeom>
              <a:blipFill>
                <a:blip r:embed="rId8"/>
                <a:stretch>
                  <a:fillRect l="-19444" r="-222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343358"/>
            <a:ext cx="9654543" cy="9929000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Considerando la ecuación de movimiento: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Considerando 2 </a:t>
            </a:r>
            <a:r>
              <a:rPr lang="es-MX" dirty="0" err="1"/>
              <a:t>lemmas</a:t>
            </a:r>
            <a:r>
              <a:rPr lang="es-MX" dirty="0"/>
              <a:t> útiles: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Y considerando la ecuación constitutiva de esfuerzo: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Desarrollando el primer término de la ecuación de movimiento: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13</a:t>
            </a:fld>
            <a:endParaRPr lang="es-MX" dirty="0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E6338E22-BCF8-4081-92B7-CFCFD1D9A667}"/>
              </a:ext>
            </a:extLst>
          </p:cNvPr>
          <p:cNvSpPr txBox="1">
            <a:spLocks/>
          </p:cNvSpPr>
          <p:nvPr/>
        </p:nvSpPr>
        <p:spPr>
          <a:xfrm>
            <a:off x="2971800" y="779479"/>
            <a:ext cx="5181600" cy="5638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500" b="1" kern="0" dirty="0">
                <a:solidFill>
                  <a:srgbClr val="014076"/>
                </a:solidFill>
              </a:rPr>
              <a:t>Fluido newtoniano viscoso </a:t>
            </a:r>
            <a:r>
              <a:rPr lang="es-MX" sz="2500" b="1" kern="0" dirty="0" err="1">
                <a:solidFill>
                  <a:srgbClr val="014076"/>
                </a:solidFill>
              </a:rPr>
              <a:t>barotrópico</a:t>
            </a:r>
            <a:endParaRPr lang="es-MX" sz="2500" b="1" kern="0" dirty="0">
              <a:solidFill>
                <a:srgbClr val="01407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2211EFC-3DF0-4E62-BBD3-2D35DAA7F818}"/>
                  </a:ext>
                </a:extLst>
              </p:cNvPr>
              <p:cNvSpPr/>
              <p:nvPr/>
            </p:nvSpPr>
            <p:spPr>
              <a:xfrm>
                <a:off x="6001194" y="1343358"/>
                <a:ext cx="20587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acc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2211EFC-3DF0-4E62-BBD3-2D35DAA7F8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194" y="1343358"/>
                <a:ext cx="2058769" cy="400110"/>
              </a:xfrm>
              <a:prstGeom prst="rect">
                <a:avLst/>
              </a:prstGeom>
              <a:blipFill>
                <a:blip r:embed="rId3"/>
                <a:stretch>
                  <a:fillRect r="-296" b="-75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67A95B2-4851-452F-BCAE-DFBD86501DA3}"/>
                  </a:ext>
                </a:extLst>
              </p:cNvPr>
              <p:cNvSpPr/>
              <p:nvPr/>
            </p:nvSpPr>
            <p:spPr>
              <a:xfrm>
                <a:off x="6929272" y="3852122"/>
                <a:ext cx="31837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λTr</m:t>
                      </m:r>
                      <m:d>
                        <m:dPr>
                          <m:ctrlPr>
                            <a:rPr lang="es-C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67A95B2-4851-452F-BCAE-DFBD86501D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272" y="3852122"/>
                <a:ext cx="3183757" cy="40011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D7ED899-2134-42A9-B3C1-6034BAA93A94}"/>
                  </a:ext>
                </a:extLst>
              </p:cNvPr>
              <p:cNvSpPr txBox="1"/>
              <p:nvPr/>
            </p:nvSpPr>
            <p:spPr>
              <a:xfrm>
                <a:off x="1941342" y="2781404"/>
                <a:ext cx="390203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𝐿𝑒𝑚𝑚𝑎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1: 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∇(∇∙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D7ED899-2134-42A9-B3C1-6034BAA93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342" y="2781404"/>
                <a:ext cx="3902030" cy="5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4136F58-7686-404F-A4DF-F4C85E977B8A}"/>
                  </a:ext>
                </a:extLst>
              </p:cNvPr>
              <p:cNvSpPr txBox="1"/>
              <p:nvPr/>
            </p:nvSpPr>
            <p:spPr>
              <a:xfrm>
                <a:off x="7011973" y="2915606"/>
                <a:ext cx="27655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𝐿𝑒𝑚𝑚𝑎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2: 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d>
                        <m:d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  <m:r>
                            <a:rPr lang="es-CL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4136F58-7686-404F-A4DF-F4C85E977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973" y="2915606"/>
                <a:ext cx="2765565" cy="307777"/>
              </a:xfrm>
              <a:prstGeom prst="rect">
                <a:avLst/>
              </a:prstGeom>
              <a:blipFill>
                <a:blip r:embed="rId6"/>
                <a:stretch>
                  <a:fillRect l="-1542" r="-661" b="-58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7F4E68D-9680-4AB7-85DF-1E54B32AC451}"/>
                  </a:ext>
                </a:extLst>
              </p:cNvPr>
              <p:cNvSpPr/>
              <p:nvPr/>
            </p:nvSpPr>
            <p:spPr>
              <a:xfrm>
                <a:off x="4495800" y="5164153"/>
                <a:ext cx="4993739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=−∇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groupChr>
                        <m:groupChrPr>
                          <m:chr m:val="⏟"/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s-C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d>
                            <m:dPr>
                              <m:ctrlPr>
                                <a:rPr lang="es-C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s-CL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Tr</m:t>
                              </m:r>
                              <m:d>
                                <m:dPr>
                                  <m:ctrlPr>
                                    <a:rPr lang="es-C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L" sz="2000" b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𝐝</m:t>
                                  </m:r>
                                </m:e>
                              </m:d>
                            </m:e>
                          </m:d>
                        </m:e>
                      </m:groupCh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∇[∇∙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7F4E68D-9680-4AB7-85DF-1E54B32AC4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64153"/>
                <a:ext cx="4993739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61A77F0F-95D0-4FE8-8B75-2DDA01581A7C}"/>
                  </a:ext>
                </a:extLst>
              </p:cNvPr>
              <p:cNvSpPr/>
              <p:nvPr/>
            </p:nvSpPr>
            <p:spPr>
              <a:xfrm>
                <a:off x="6449813" y="5709189"/>
                <a:ext cx="10504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61A77F0F-95D0-4FE8-8B75-2DDA01581A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813" y="5709189"/>
                <a:ext cx="1050480" cy="400110"/>
              </a:xfrm>
              <a:prstGeom prst="rect">
                <a:avLst/>
              </a:prstGeom>
              <a:blipFill>
                <a:blip r:embed="rId8"/>
                <a:stretch>
                  <a:fillRect r="-581" b="-153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6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11B13F-F604-4C36-87A8-B5FD23D55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721741"/>
            <a:ext cx="10972800" cy="276999"/>
          </a:xfrm>
        </p:spPr>
        <p:txBody>
          <a:bodyPr/>
          <a:lstStyle/>
          <a:p>
            <a:r>
              <a:rPr lang="es-CL" dirty="0"/>
              <a:t>Demostración de </a:t>
            </a:r>
            <a:r>
              <a:rPr lang="es-CL" dirty="0" err="1"/>
              <a:t>Lemma</a:t>
            </a:r>
            <a:r>
              <a:rPr lang="es-CL" dirty="0"/>
              <a:t> 1: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06B096-1E7D-4DB1-B070-924243819BF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14</a:t>
            </a:fld>
            <a:endParaRPr lang="es-MX"/>
          </a:p>
        </p:txBody>
      </p:sp>
      <p:pic>
        <p:nvPicPr>
          <p:cNvPr id="6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033B08A8-A0B6-4C00-8AE1-B410D5F95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75778642-4D38-4CE9-8638-EB42E7774729}"/>
                  </a:ext>
                </a:extLst>
              </p:cNvPr>
              <p:cNvSpPr txBox="1"/>
              <p:nvPr/>
            </p:nvSpPr>
            <p:spPr>
              <a:xfrm>
                <a:off x="4259534" y="1405100"/>
                <a:ext cx="7634526" cy="117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∇∙</m:t>
                          </m:r>
                          <m:r>
                            <a:rPr lang="es-CL" sz="21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CL" sz="21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lang="es-CL" sz="21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s-CL" sz="2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CL" sz="21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CL" sz="21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s-CL" sz="21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s-CL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es-CL" sz="21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CL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s-CL" sz="2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CL" sz="2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CL" sz="21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sz="21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v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CL" sz="21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sz="21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j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CL" sz="2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CL" sz="2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v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j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CL" sz="2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s-CL" sz="21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  <m:r>
                        <a:rPr lang="es-CL" sz="21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CL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sSub>
                            <m:sSubPr>
                              <m:ctrlPr>
                                <a:rPr lang="es-CL" sz="2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</m:den>
                      </m:f>
                      <m:groupChr>
                        <m:groupChrPr>
                          <m:chr m:val="⏟"/>
                          <m:ctrlPr>
                            <a:rPr lang="es-CL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ctrlPr>
                                <a:rPr lang="es-CL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groupChr>
                      <m:r>
                        <a:rPr lang="es-CL" sz="21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groupChr>
                        <m:groupChrPr>
                          <m:chr m:val="⏟"/>
                          <m:ctrlPr>
                            <a:rPr lang="es-CL" sz="2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ctrlPr>
                                <a:rPr lang="es-CL" sz="2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groupChr>
                    </m:oMath>
                  </m:oMathPara>
                </a14:m>
                <a:endParaRPr lang="es-CL" sz="2100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75778642-4D38-4CE9-8638-EB42E7774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34" y="1405100"/>
                <a:ext cx="7634526" cy="11706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4C693B53-BC01-4865-BDF5-54087A52ED9A}"/>
                  </a:ext>
                </a:extLst>
              </p:cNvPr>
              <p:cNvSpPr txBox="1"/>
              <p:nvPr/>
            </p:nvSpPr>
            <p:spPr>
              <a:xfrm>
                <a:off x="9913324" y="2294469"/>
                <a:ext cx="5339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4C693B53-BC01-4865-BDF5-54087A52E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324" y="2294469"/>
                <a:ext cx="533992" cy="307777"/>
              </a:xfrm>
              <a:prstGeom prst="rect">
                <a:avLst/>
              </a:prstGeom>
              <a:blipFill>
                <a:blip r:embed="rId5"/>
                <a:stretch>
                  <a:fillRect l="-10227" r="-6818" b="-58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D374728-7E29-425B-B0F1-E4C90ECF0D93}"/>
                  </a:ext>
                </a:extLst>
              </p:cNvPr>
              <p:cNvSpPr txBox="1"/>
              <p:nvPr/>
            </p:nvSpPr>
            <p:spPr>
              <a:xfrm>
                <a:off x="10968838" y="2296154"/>
                <a:ext cx="403700" cy="336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D374728-7E29-425B-B0F1-E4C90ECF0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838" y="2296154"/>
                <a:ext cx="403700" cy="336182"/>
              </a:xfrm>
              <a:prstGeom prst="rect">
                <a:avLst/>
              </a:prstGeom>
              <a:blipFill>
                <a:blip r:embed="rId6"/>
                <a:stretch>
                  <a:fillRect l="-13433" r="-11940" b="-272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AD5098E-4A1F-45F2-977E-AA11A7807363}"/>
                  </a:ext>
                </a:extLst>
              </p:cNvPr>
              <p:cNvSpPr txBox="1"/>
              <p:nvPr/>
            </p:nvSpPr>
            <p:spPr>
              <a:xfrm>
                <a:off x="6096000" y="2995326"/>
                <a:ext cx="5480090" cy="839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1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groupChr>
                        <m:groupChrPr>
                          <m:chr m:val="⏟"/>
                          <m:ctrlPr>
                            <a:rPr lang="es-CL" sz="21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ctrlPr>
                                <a:rPr lang="es-CL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s-CL" sz="2100" i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</m:den>
                          </m:f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∇∙</m:t>
                          </m:r>
                          <m:r>
                            <a:rPr lang="es-CL" sz="21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groupChr>
                      <m:r>
                        <a:rPr lang="es-CL" sz="21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1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sz="21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CL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1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CL" sz="21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lang="es-CL" sz="21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CL" sz="2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CL" sz="21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s-CL" sz="2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CL" sz="21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d>
                                <m:dPr>
                                  <m:ctrlPr>
                                    <a:rPr lang="es-CL" sz="2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L" sz="21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∇∙</m:t>
                                  </m:r>
                                  <m:r>
                                    <a:rPr lang="es-CL" sz="2100" b="1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</m:d>
                              <m:r>
                                <a:rPr lang="es-CL" sz="21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es-CL" sz="21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es-CL" sz="21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AD5098E-4A1F-45F2-977E-AA11A7807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95326"/>
                <a:ext cx="5480090" cy="8399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EEF60512-E041-45B3-B3A6-B69B504E6709}"/>
                  </a:ext>
                </a:extLst>
              </p:cNvPr>
              <p:cNvSpPr txBox="1"/>
              <p:nvPr/>
            </p:nvSpPr>
            <p:spPr>
              <a:xfrm>
                <a:off x="6705600" y="3923367"/>
                <a:ext cx="1179104" cy="336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(∇</m:t>
                          </m:r>
                          <m:d>
                            <m:dPr>
                              <m:ctrlPr>
                                <a:rPr lang="es-C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20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∇∙</m:t>
                              </m:r>
                              <m:r>
                                <a:rPr lang="es-CL" sz="20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d>
                          <m:r>
                            <a:rPr lang="es-CL" sz="20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EEF60512-E041-45B3-B3A6-B69B504E6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923367"/>
                <a:ext cx="1179104" cy="336182"/>
              </a:xfrm>
              <a:prstGeom prst="rect">
                <a:avLst/>
              </a:prstGeom>
              <a:blipFill>
                <a:blip r:embed="rId8"/>
                <a:stretch>
                  <a:fillRect l="-7254" t="-1818" r="-4145" b="-272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D57689B-4F02-4E2A-8387-07B369B0C75A}"/>
                  </a:ext>
                </a:extLst>
              </p:cNvPr>
              <p:cNvSpPr txBox="1"/>
              <p:nvPr/>
            </p:nvSpPr>
            <p:spPr>
              <a:xfrm>
                <a:off x="6477000" y="4681264"/>
                <a:ext cx="12464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∈{1,2,3}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D57689B-4F02-4E2A-8387-07B369B0C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681264"/>
                <a:ext cx="1246495" cy="307777"/>
              </a:xfrm>
              <a:prstGeom prst="rect">
                <a:avLst/>
              </a:prstGeom>
              <a:blipFill>
                <a:blip r:embed="rId9"/>
                <a:stretch>
                  <a:fillRect l="-6373" t="-2000" r="-6863" b="-3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69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343358"/>
            <a:ext cx="9654543" cy="4943020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Ahora, la ecuación de movimiento: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La ecuación de Navier-Stokes es esencialmente la ecuación de movimiento (ecuación de Cauchy) expresado en términos de la velocidad y presión.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15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0754872-430A-403E-80C0-C44503A12C47}"/>
              </a:ext>
            </a:extLst>
          </p:cNvPr>
          <p:cNvSpPr txBox="1"/>
          <p:nvPr/>
        </p:nvSpPr>
        <p:spPr>
          <a:xfrm>
            <a:off x="7608850" y="216661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</a:rPr>
              <a:t>ECUACIÓN DE NAVIER - STOKES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B1FC037-2A52-40D8-881D-E8307BF25D60}"/>
              </a:ext>
            </a:extLst>
          </p:cNvPr>
          <p:cNvSpPr txBox="1">
            <a:spLocks/>
          </p:cNvSpPr>
          <p:nvPr/>
        </p:nvSpPr>
        <p:spPr>
          <a:xfrm>
            <a:off x="2971800" y="779479"/>
            <a:ext cx="5181600" cy="5638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500" b="1" kern="0" dirty="0">
                <a:solidFill>
                  <a:srgbClr val="014076"/>
                </a:solidFill>
              </a:rPr>
              <a:t>Fluido newtoniano viscoso </a:t>
            </a:r>
            <a:r>
              <a:rPr lang="es-MX" sz="2500" b="1" kern="0" dirty="0" err="1">
                <a:solidFill>
                  <a:srgbClr val="014076"/>
                </a:solidFill>
              </a:rPr>
              <a:t>barotrópico</a:t>
            </a:r>
            <a:endParaRPr lang="es-MX" sz="2500" b="1" kern="0" dirty="0">
              <a:solidFill>
                <a:srgbClr val="014076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10184A-60E3-45CF-ADF3-475A364B288B}"/>
              </a:ext>
            </a:extLst>
          </p:cNvPr>
          <p:cNvSpPr txBox="1"/>
          <p:nvPr/>
        </p:nvSpPr>
        <p:spPr>
          <a:xfrm>
            <a:off x="1788100" y="2690336"/>
            <a:ext cx="1653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Fuerza debido </a:t>
            </a:r>
          </a:p>
          <a:p>
            <a:r>
              <a:rPr lang="es-CL" sz="1400" dirty="0"/>
              <a:t>al gradiente de presión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ED27AC1-0B1A-4191-BD3D-658F26719D9A}"/>
              </a:ext>
            </a:extLst>
          </p:cNvPr>
          <p:cNvSpPr txBox="1"/>
          <p:nvPr/>
        </p:nvSpPr>
        <p:spPr>
          <a:xfrm>
            <a:off x="3437635" y="2660414"/>
            <a:ext cx="2537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Fuerzas viscosas debido al contacto entre partículas vecinas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3BEC49-C1A6-415B-BD6D-AA31404E40FE}"/>
              </a:ext>
            </a:extLst>
          </p:cNvPr>
          <p:cNvSpPr txBox="1"/>
          <p:nvPr/>
        </p:nvSpPr>
        <p:spPr>
          <a:xfrm>
            <a:off x="5658689" y="2636688"/>
            <a:ext cx="1417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Fuerzas de cuerpo </a:t>
            </a:r>
          </a:p>
          <a:p>
            <a:r>
              <a:rPr lang="es-CL" sz="1400" dirty="0"/>
              <a:t>(</a:t>
            </a:r>
            <a:r>
              <a:rPr lang="es-CL" sz="1400" dirty="0" err="1"/>
              <a:t>body</a:t>
            </a:r>
            <a:r>
              <a:rPr lang="es-CL" sz="1400" dirty="0"/>
              <a:t> </a:t>
            </a:r>
            <a:r>
              <a:rPr lang="es-CL" sz="1400" dirty="0" err="1"/>
              <a:t>forces</a:t>
            </a:r>
            <a:r>
              <a:rPr lang="es-CL" sz="1400" dirty="0"/>
              <a:t>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FE6EB9E-FADB-4810-9BAF-C7778CC88B52}"/>
              </a:ext>
            </a:extLst>
          </p:cNvPr>
          <p:cNvSpPr txBox="1"/>
          <p:nvPr/>
        </p:nvSpPr>
        <p:spPr>
          <a:xfrm>
            <a:off x="6854809" y="2690336"/>
            <a:ext cx="141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Fuerzas de inercia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D5036A8-7F69-4201-9E42-52AE1FF2EA3F}"/>
                  </a:ext>
                </a:extLst>
              </p:cNvPr>
              <p:cNvSpPr/>
              <p:nvPr/>
            </p:nvSpPr>
            <p:spPr>
              <a:xfrm>
                <a:off x="1842702" y="2074277"/>
                <a:ext cx="5447453" cy="570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groupChr>
                        <m:groupChrPr>
                          <m:chr m:val="⏟"/>
                          <m:ctrlPr>
                            <a:rPr lang="es-CL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s-CL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s-CL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groupChr>
                      <m:r>
                        <a:rPr lang="es-CL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groupChr>
                        <m:groupChrPr>
                          <m:chr m:val="⏟"/>
                          <m:ctrlPr>
                            <a:rPr lang="es-CL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  <m: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)∇</m:t>
                          </m:r>
                          <m:d>
                            <m:dPr>
                              <m:begChr m:val=""/>
                              <m:endChr m:val=""/>
                              <m:ctrlPr>
                                <a:rPr lang="es-CL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sz="2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∇∙</m:t>
                              </m:r>
                              <m:r>
                                <a:rPr lang="es-CL" sz="2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s-CL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  <m: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CL" sz="2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groupChr>
                      <m:r>
                        <a:rPr lang="es-CL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groupChr>
                        <m:groupChrPr>
                          <m:chr m:val="⏟"/>
                          <m:ctrlPr>
                            <a:rPr lang="es-CL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ρ</m:t>
                          </m:r>
                          <m:r>
                            <a:rPr lang="es-CL" sz="2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𝐛</m:t>
                          </m:r>
                        </m:e>
                      </m:groupChr>
                      <m:r>
                        <a:rPr lang="es-CL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groupChr>
                        <m:groupChrPr>
                          <m:chr m:val="⏟"/>
                          <m:ctrlPr>
                            <a:rPr lang="es-CL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s-CL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ρ</m:t>
                          </m:r>
                          <m:acc>
                            <m:accPr>
                              <m:chr m:val="̇"/>
                              <m:ctrlPr>
                                <a:rPr lang="es-CL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CL" sz="2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𝐯</m:t>
                              </m:r>
                            </m:e>
                          </m:acc>
                        </m:e>
                      </m:groupChr>
                    </m:oMath>
                  </m:oMathPara>
                </a14:m>
                <a:endParaRPr lang="es-CL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D5036A8-7F69-4201-9E42-52AE1FF2EA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02" y="2074277"/>
                <a:ext cx="5447453" cy="570156"/>
              </a:xfrm>
              <a:prstGeom prst="rect">
                <a:avLst/>
              </a:prstGeom>
              <a:blipFill>
                <a:blip r:embed="rId3"/>
                <a:stretch>
                  <a:fillRect r="-17002" b="-5106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198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141" y="757018"/>
            <a:ext cx="5492116" cy="56387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newtoniano viscoso </a:t>
            </a:r>
            <a:r>
              <a:rPr lang="es-MX" sz="2800" b="1" dirty="0" err="1">
                <a:solidFill>
                  <a:srgbClr val="014076"/>
                </a:solidFill>
              </a:rPr>
              <a:t>barotrópico</a:t>
            </a:r>
            <a:endParaRPr lang="es-MX" sz="2800" b="1" dirty="0">
              <a:solidFill>
                <a:srgbClr val="014076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1465039"/>
            <a:ext cx="9144000" cy="2034531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Desacoplando el problema mecánico del térmico.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Ecuaciones de balance y constitutivas para fluido newtoniano viscoso </a:t>
            </a:r>
            <a:r>
              <a:rPr lang="es-MX" dirty="0" err="1"/>
              <a:t>barotrópico</a:t>
            </a:r>
            <a:r>
              <a:rPr lang="es-MX" dirty="0"/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16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023500"/>
                  </p:ext>
                </p:extLst>
              </p:nvPr>
            </p:nvGraphicFramePr>
            <p:xfrm>
              <a:off x="1333499" y="3124200"/>
              <a:ext cx="8915400" cy="143256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419100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5750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6689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s-CL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20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</m:acc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sz="20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20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s-CL" sz="20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CL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sz="20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023500"/>
                  </p:ext>
                </p:extLst>
              </p:nvPr>
            </p:nvGraphicFramePr>
            <p:xfrm>
              <a:off x="1333499" y="3124200"/>
              <a:ext cx="8915400" cy="143256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419100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5750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6689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45" t="-4762" r="-113081" b="-13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s-CL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45" t="-270769" r="-113081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/>
              <p:nvPr/>
            </p:nvSpPr>
            <p:spPr>
              <a:xfrm>
                <a:off x="1333499" y="3828757"/>
                <a:ext cx="4330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)∇</m:t>
                      </m:r>
                      <m:d>
                        <m:dPr>
                          <m:begChr m:val=""/>
                          <m:endChr m:val="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(∇∙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acc>
                    </m:oMath>
                  </m:oMathPara>
                </a14:m>
                <a:endParaRPr lang="es-C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499" y="3828757"/>
                <a:ext cx="433080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738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Newtoniano viscoso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343358"/>
            <a:ext cx="9654543" cy="6189515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Si se considera la </a:t>
            </a:r>
            <a:r>
              <a:rPr lang="es-MX" b="1" dirty="0"/>
              <a:t>influencia de la temperatura</a:t>
            </a:r>
            <a:r>
              <a:rPr lang="es-MX" dirty="0"/>
              <a:t>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Ecuación de energía: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Ley de Fourier: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17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54E68BF4-F371-4379-A9DF-B20A1C353A35}"/>
              </a:ext>
            </a:extLst>
          </p:cNvPr>
          <p:cNvSpPr/>
          <p:nvPr/>
        </p:nvSpPr>
        <p:spPr>
          <a:xfrm>
            <a:off x="4953001" y="1805942"/>
            <a:ext cx="615340" cy="5711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1AB2086-4DCF-45D5-85BD-4ED71BDFAB53}"/>
              </a:ext>
            </a:extLst>
          </p:cNvPr>
          <p:cNvCxnSpPr>
            <a:cxnSpLocks/>
            <a:stCxn id="11" idx="4"/>
            <a:endCxn id="12" idx="1"/>
          </p:cNvCxnSpPr>
          <p:nvPr/>
        </p:nvCxnSpPr>
        <p:spPr>
          <a:xfrm>
            <a:off x="5260671" y="2377093"/>
            <a:ext cx="1111262" cy="32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E67325B6-C57D-4A7D-9459-0FC3B653CB14}"/>
                  </a:ext>
                </a:extLst>
              </p:cNvPr>
              <p:cNvSpPr/>
              <p:nvPr/>
            </p:nvSpPr>
            <p:spPr>
              <a:xfrm>
                <a:off x="333050" y="2932802"/>
                <a:ext cx="63347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𝜅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viscosidad volumétrica (bulk viscosity)</a:t>
                </a:r>
              </a:p>
              <a:p>
                <a:r>
                  <a:rPr lang="el-GR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μ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viscosidad </a:t>
                </a:r>
                <a:r>
                  <a:rPr lang="en-US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cinemática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d’: </a:t>
                </a:r>
                <a:r>
                  <a:rPr lang="en-US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parte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desviadora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del tensor </a:t>
                </a:r>
                <a:r>
                  <a:rPr lang="en-US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velocidad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 </a:t>
                </a:r>
                <a:r>
                  <a:rPr lang="en-US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deformación</a:t>
                </a:r>
                <a:r>
                  <a: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s-CL" sz="16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E67325B6-C57D-4A7D-9459-0FC3B653CB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50" y="2932802"/>
                <a:ext cx="6334780" cy="830997"/>
              </a:xfrm>
              <a:prstGeom prst="rect">
                <a:avLst/>
              </a:prstGeom>
              <a:blipFill>
                <a:blip r:embed="rId4"/>
                <a:stretch>
                  <a:fillRect l="-577" t="-2206" b="-882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ángulo 21">
            <a:extLst>
              <a:ext uri="{FF2B5EF4-FFF2-40B4-BE49-F238E27FC236}">
                <a16:creationId xmlns:a16="http://schemas.microsoft.com/office/drawing/2014/main" id="{793ED8C5-619B-424C-BCD4-012181FB383D}"/>
              </a:ext>
            </a:extLst>
          </p:cNvPr>
          <p:cNvSpPr/>
          <p:nvPr/>
        </p:nvSpPr>
        <p:spPr>
          <a:xfrm>
            <a:off x="9952993" y="4104913"/>
            <a:ext cx="2164131" cy="12646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componentes de disipación: trabajo realizado por la fuerzas viscosas.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23B17E4-9AD7-43A5-B86A-3902C02BA0B1}"/>
              </a:ext>
            </a:extLst>
          </p:cNvPr>
          <p:cNvSpPr txBox="1"/>
          <p:nvPr/>
        </p:nvSpPr>
        <p:spPr>
          <a:xfrm>
            <a:off x="8468690" y="3097295"/>
            <a:ext cx="1310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dirty="0"/>
              <a:t>Trabajo </a:t>
            </a:r>
          </a:p>
          <a:p>
            <a:pPr algn="r"/>
            <a:r>
              <a:rPr lang="es-CL" dirty="0"/>
              <a:t>recuperable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A59A6B9-8DC7-48C2-B101-A236D5B7C31E}"/>
              </a:ext>
            </a:extLst>
          </p:cNvPr>
          <p:cNvSpPr txBox="1"/>
          <p:nvPr/>
        </p:nvSpPr>
        <p:spPr>
          <a:xfrm>
            <a:off x="10332626" y="3105834"/>
            <a:ext cx="108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Trabajo </a:t>
            </a:r>
          </a:p>
          <a:p>
            <a:r>
              <a:rPr lang="es-CL" dirty="0"/>
              <a:t>disipativo</a:t>
            </a:r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84374D7C-4861-4CC1-97CE-438538734AF5}"/>
              </a:ext>
            </a:extLst>
          </p:cNvPr>
          <p:cNvSpPr/>
          <p:nvPr/>
        </p:nvSpPr>
        <p:spPr>
          <a:xfrm rot="5400000">
            <a:off x="9203436" y="2638542"/>
            <a:ext cx="147690" cy="6712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errar llave 23">
            <a:extLst>
              <a:ext uri="{FF2B5EF4-FFF2-40B4-BE49-F238E27FC236}">
                <a16:creationId xmlns:a16="http://schemas.microsoft.com/office/drawing/2014/main" id="{CF203EBA-736B-4438-9AD7-30CB56DC11C9}"/>
              </a:ext>
            </a:extLst>
          </p:cNvPr>
          <p:cNvSpPr/>
          <p:nvPr/>
        </p:nvSpPr>
        <p:spPr>
          <a:xfrm rot="5400000">
            <a:off x="10790753" y="1958184"/>
            <a:ext cx="147690" cy="20452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8CE50D1-50D6-4F23-A513-6359EFD5A776}"/>
              </a:ext>
            </a:extLst>
          </p:cNvPr>
          <p:cNvSpPr txBox="1"/>
          <p:nvPr/>
        </p:nvSpPr>
        <p:spPr>
          <a:xfrm>
            <a:off x="829828" y="5838748"/>
            <a:ext cx="1297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1400" dirty="0"/>
              <a:t>Variación de</a:t>
            </a:r>
          </a:p>
          <a:p>
            <a:pPr algn="r"/>
            <a:r>
              <a:rPr lang="es-CL" sz="1400" dirty="0"/>
              <a:t>Energía interna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36EED48-966A-436E-A78C-CB3B76A5ED81}"/>
              </a:ext>
            </a:extLst>
          </p:cNvPr>
          <p:cNvSpPr txBox="1"/>
          <p:nvPr/>
        </p:nvSpPr>
        <p:spPr>
          <a:xfrm>
            <a:off x="2154227" y="5854738"/>
            <a:ext cx="15038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Trabajo mecánico </a:t>
            </a:r>
          </a:p>
          <a:p>
            <a:r>
              <a:rPr lang="es-CL" sz="1400" dirty="0"/>
              <a:t>de la presión </a:t>
            </a:r>
          </a:p>
          <a:p>
            <a:r>
              <a:rPr lang="es-CL" sz="1400" dirty="0"/>
              <a:t>termodinámica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213F5D5-244F-44AC-86FA-E2A321CD5D70}"/>
              </a:ext>
            </a:extLst>
          </p:cNvPr>
          <p:cNvSpPr txBox="1"/>
          <p:nvPr/>
        </p:nvSpPr>
        <p:spPr>
          <a:xfrm>
            <a:off x="3816141" y="5773980"/>
            <a:ext cx="21099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400" dirty="0"/>
              <a:t>Calor generado </a:t>
            </a:r>
          </a:p>
          <a:p>
            <a:pPr algn="ctr"/>
            <a:r>
              <a:rPr lang="es-CL" sz="1400" dirty="0"/>
              <a:t>por fuentes internas</a:t>
            </a:r>
          </a:p>
          <a:p>
            <a:pPr algn="ctr"/>
            <a:r>
              <a:rPr lang="es-CL" sz="1400" dirty="0"/>
              <a:t>y conducción por volumen</a:t>
            </a:r>
          </a:p>
          <a:p>
            <a:pPr algn="ctr"/>
            <a:r>
              <a:rPr lang="es-CL" sz="1400" dirty="0"/>
              <a:t>y tiempo unitario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8E5A7B6-1AF2-4694-8D09-5C1B3FAC61A3}"/>
              </a:ext>
            </a:extLst>
          </p:cNvPr>
          <p:cNvSpPr txBox="1"/>
          <p:nvPr/>
        </p:nvSpPr>
        <p:spPr>
          <a:xfrm>
            <a:off x="6096000" y="5870683"/>
            <a:ext cx="2011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Trabajo disipativo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6862CF77-D0E0-4AFC-9087-4EF290B68D55}"/>
                  </a:ext>
                </a:extLst>
              </p:cNvPr>
              <p:cNvSpPr/>
              <p:nvPr/>
            </p:nvSpPr>
            <p:spPr>
              <a:xfrm>
                <a:off x="4322336" y="1835951"/>
                <a:ext cx="26291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s-C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e>
                      </m:acc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ρr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−∇∙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𝐪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6862CF77-D0E0-4AFC-9087-4EF290B68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336" y="1835951"/>
                <a:ext cx="2629117" cy="400110"/>
              </a:xfrm>
              <a:prstGeom prst="rect">
                <a:avLst/>
              </a:prstGeom>
              <a:blipFill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A9EE7B11-ED2C-440F-8EF5-DFBDC815D811}"/>
                  </a:ext>
                </a:extLst>
              </p:cNvPr>
              <p:cNvSpPr/>
              <p:nvPr/>
            </p:nvSpPr>
            <p:spPr>
              <a:xfrm>
                <a:off x="6371933" y="2500202"/>
                <a:ext cx="59170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</m:t>
                          </m:r>
                        </m:sub>
                      </m:sSub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CL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𝐃</m:t>
                          </m:r>
                        </m:sub>
                      </m:sSub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sSup>
                        <m:sSupPr>
                          <m:ctrlPr>
                            <a:rPr lang="es-C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</m:e>
                        <m:sup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CL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s-CL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A9EE7B11-ED2C-440F-8EF5-DFBDC815D8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933" y="2500202"/>
                <a:ext cx="5917069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6CC2548-CFE1-4737-8C06-61A5C40A8DD5}"/>
                  </a:ext>
                </a:extLst>
              </p:cNvPr>
              <p:cNvSpPr txBox="1"/>
              <p:nvPr/>
            </p:nvSpPr>
            <p:spPr>
              <a:xfrm>
                <a:off x="3936248" y="2767548"/>
                <a:ext cx="11465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6CC2548-CFE1-4737-8C06-61A5C40A8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248" y="2767548"/>
                <a:ext cx="1146532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4C42917-348C-46B9-9B26-6EB97085EBBE}"/>
                  </a:ext>
                </a:extLst>
              </p:cNvPr>
              <p:cNvSpPr txBox="1"/>
              <p:nvPr/>
            </p:nvSpPr>
            <p:spPr>
              <a:xfrm>
                <a:off x="3429000" y="4295385"/>
                <a:ext cx="39960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𝐪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→     ∇∙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𝐪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=−∇∙(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4C42917-348C-46B9-9B26-6EB97085E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295385"/>
                <a:ext cx="3996094" cy="307777"/>
              </a:xfrm>
              <a:prstGeom prst="rect">
                <a:avLst/>
              </a:prstGeom>
              <a:blipFill>
                <a:blip r:embed="rId8"/>
                <a:stretch>
                  <a:fillRect l="-1221" t="-4000" r="-1832" b="-3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E91F18F7-0C21-4BD0-9C3D-74B7EFF03F7E}"/>
                  </a:ext>
                </a:extLst>
              </p:cNvPr>
              <p:cNvSpPr/>
              <p:nvPr/>
            </p:nvSpPr>
            <p:spPr>
              <a:xfrm>
                <a:off x="1439522" y="5214471"/>
                <a:ext cx="58947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s-C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e>
                      </m:acc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∇∙(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sSup>
                        <m:sSupPr>
                          <m:ctrlPr>
                            <a:rPr lang="es-C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C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</m:e>
                        <m:sup>
                          <m:r>
                            <a:rPr lang="es-C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CL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s-CL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s-CL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E91F18F7-0C21-4BD0-9C3D-74B7EFF03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522" y="5214471"/>
                <a:ext cx="5894754" cy="400110"/>
              </a:xfrm>
              <a:prstGeom prst="rect">
                <a:avLst/>
              </a:prstGeom>
              <a:blipFill>
                <a:blip r:embed="rId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errar llave 30">
            <a:extLst>
              <a:ext uri="{FF2B5EF4-FFF2-40B4-BE49-F238E27FC236}">
                <a16:creationId xmlns:a16="http://schemas.microsoft.com/office/drawing/2014/main" id="{DBA48B8E-DF11-46BC-9DB1-C442DC5A58EB}"/>
              </a:ext>
            </a:extLst>
          </p:cNvPr>
          <p:cNvSpPr/>
          <p:nvPr/>
        </p:nvSpPr>
        <p:spPr>
          <a:xfrm rot="5400000">
            <a:off x="1603106" y="5440523"/>
            <a:ext cx="212458" cy="5075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errar llave 31">
            <a:extLst>
              <a:ext uri="{FF2B5EF4-FFF2-40B4-BE49-F238E27FC236}">
                <a16:creationId xmlns:a16="http://schemas.microsoft.com/office/drawing/2014/main" id="{BF916E07-7389-450D-BC9B-9C57E1F84B9E}"/>
              </a:ext>
            </a:extLst>
          </p:cNvPr>
          <p:cNvSpPr/>
          <p:nvPr/>
        </p:nvSpPr>
        <p:spPr>
          <a:xfrm rot="5400000">
            <a:off x="2524722" y="5351786"/>
            <a:ext cx="225692" cy="7482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3" name="Cerrar llave 32">
            <a:extLst>
              <a:ext uri="{FF2B5EF4-FFF2-40B4-BE49-F238E27FC236}">
                <a16:creationId xmlns:a16="http://schemas.microsoft.com/office/drawing/2014/main" id="{D7104974-FED0-4AA1-98F0-D8800FC2D3CB}"/>
              </a:ext>
            </a:extLst>
          </p:cNvPr>
          <p:cNvSpPr/>
          <p:nvPr/>
        </p:nvSpPr>
        <p:spPr>
          <a:xfrm rot="5400000">
            <a:off x="4564554" y="4336704"/>
            <a:ext cx="307778" cy="2755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id="{48B114B1-8FC5-41C3-A7B7-CE721ACA6D54}"/>
              </a:ext>
            </a:extLst>
          </p:cNvPr>
          <p:cNvSpPr/>
          <p:nvPr/>
        </p:nvSpPr>
        <p:spPr>
          <a:xfrm rot="5400000">
            <a:off x="6632753" y="5242382"/>
            <a:ext cx="194850" cy="8683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677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141" y="757018"/>
            <a:ext cx="5492116" cy="563879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newtoniano viscoso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1465039"/>
            <a:ext cx="9144000" cy="1619033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Ecuaciones del problema de mecánica de fluidos con fluido newtonianos viscosos.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18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5084784"/>
                  </p:ext>
                </p:extLst>
              </p:nvPr>
            </p:nvGraphicFramePr>
            <p:xfrm>
              <a:off x="762000" y="2889446"/>
              <a:ext cx="10363200" cy="211836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5685648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2266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54891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s-CL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</m:acc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s-CL" sz="18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κ</m:t>
                                </m:r>
                                <m:sSup>
                                  <m:sSupPr>
                                    <m:ctrlPr>
                                      <a:rPr lang="es-CL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Tr</m:t>
                                    </m:r>
                                  </m:e>
                                  <m:sup>
                                    <m:r>
                                      <a:rPr lang="es-CL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s-CL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sz="1800" b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</m:d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  <m:sSup>
                                  <m:sSupPr>
                                    <m:ctrlPr>
                                      <a:rPr lang="es-CL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sz="1800" b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p>
                                    <m:r>
                                      <a:rPr lang="es-CL" sz="1800" b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s-CL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Balance de energía.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8228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calórica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7212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  <m: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  <m: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5084784"/>
                  </p:ext>
                </p:extLst>
              </p:nvPr>
            </p:nvGraphicFramePr>
            <p:xfrm>
              <a:off x="762000" y="2889446"/>
              <a:ext cx="10363200" cy="211836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5685648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2266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54891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214" t="-4762" r="-82529" b="-2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214" t="-286667" r="-82529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Balance de energía.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8228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214" t="-380328" r="-8252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calórica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7212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214" t="-480328" r="-8252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1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/>
              <p:nvPr/>
            </p:nvSpPr>
            <p:spPr>
              <a:xfrm>
                <a:off x="1219200" y="3561828"/>
                <a:ext cx="4330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)∇</m:t>
                      </m:r>
                      <m:d>
                        <m:dPr>
                          <m:begChr m:val=""/>
                          <m:endChr m:val="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(∇∙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acc>
                    </m:oMath>
                  </m:oMathPara>
                </a14:m>
                <a:endParaRPr lang="es-C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561828"/>
                <a:ext cx="433080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64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141" y="757018"/>
            <a:ext cx="5492116" cy="563879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de Stokes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495071"/>
            <a:ext cx="9144000" cy="1203535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Fluidos con viscosidad volumétrica nula.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19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5923347"/>
                  </p:ext>
                </p:extLst>
              </p:nvPr>
            </p:nvGraphicFramePr>
            <p:xfrm>
              <a:off x="1931430" y="3502129"/>
              <a:ext cx="8508309" cy="2962793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5685648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2266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s-CL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</m:acc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s-CL" sz="18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75193">
                    <a:tc>
                      <a:txBody>
                        <a:bodyPr/>
                        <a:lstStyle/>
                        <a:p>
                          <a:pPr algn="ctr"/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sz="18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  <m:sSup>
                                  <m:sSupPr>
                                    <m:ctrlPr>
                                      <a:rPr lang="es-CL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sz="1800" b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p>
                                    <m:r>
                                      <a:rPr lang="es-CL" sz="1800" b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s-CL" sz="1800" b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s-CL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Balance de energía.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8228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calórica de estado.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7212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  <m:r>
                                      <a:rPr lang="es-CL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  <m: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s-CL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constitutiva.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4240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a 9">
                <a:extLst>
                  <a:ext uri="{FF2B5EF4-FFF2-40B4-BE49-F238E27FC236}">
                    <a16:creationId xmlns:a16="http://schemas.microsoft.com/office/drawing/2014/main" id="{48CB28AB-7A5F-4F5F-A214-E1982F418E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5923347"/>
                  </p:ext>
                </p:extLst>
              </p:nvPr>
            </p:nvGraphicFramePr>
            <p:xfrm>
              <a:off x="1931430" y="3502129"/>
              <a:ext cx="8508309" cy="2962793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5685648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2822661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07" t="-4762" r="-49786" b="-36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800" b="0" dirty="0"/>
                            <a:t>Ecuación de continuidad.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75193">
                    <a:tc>
                      <a:txBody>
                        <a:bodyPr/>
                        <a:lstStyle/>
                        <a:p>
                          <a:pPr algn="ctr"/>
                          <a:endParaRPr lang="es-CL" sz="1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de Navier-Stokes.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07" t="-341667" r="-49786" b="-38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Balance de energía.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8228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07" t="-434426" r="-49786" b="-275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calórica de estado.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7212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4"/>
                          <a:stretch>
                            <a:fillRect l="-107" t="-534426" r="-49786" b="-175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cinética de estado.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CL" sz="1800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800" dirty="0"/>
                            <a:t>Ecuación constitutiva.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42403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/>
              <p:nvPr/>
            </p:nvSpPr>
            <p:spPr>
              <a:xfrm>
                <a:off x="2743200" y="4141284"/>
                <a:ext cx="3768980" cy="563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CL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num>
                        <m:den>
                          <m:r>
                            <a:rPr lang="es-CL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d>
                        <m:dPr>
                          <m:begChr m:val=""/>
                          <m:endChr m:val="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(∇∙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</m:t>
                      </m:r>
                      <m: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s-CL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acc>
                    </m:oMath>
                  </m:oMathPara>
                </a14:m>
                <a:endParaRPr lang="es-C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B9FF737-A7C6-402A-9E34-D970FE8A7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41284"/>
                <a:ext cx="3768980" cy="563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D77027D-3DB6-44D9-9CE6-5B3710318837}"/>
                  </a:ext>
                </a:extLst>
              </p:cNvPr>
              <p:cNvSpPr txBox="1"/>
              <p:nvPr/>
            </p:nvSpPr>
            <p:spPr>
              <a:xfrm>
                <a:off x="6143784" y="1457563"/>
                <a:ext cx="167872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D77027D-3DB6-44D9-9CE6-5B3710318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784" y="1457563"/>
                <a:ext cx="167872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D77F8EF-6A20-4A25-8963-07D84373B601}"/>
                  </a:ext>
                </a:extLst>
              </p:cNvPr>
              <p:cNvSpPr txBox="1"/>
              <p:nvPr/>
            </p:nvSpPr>
            <p:spPr>
              <a:xfrm>
                <a:off x="8314633" y="1448512"/>
                <a:ext cx="11866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D77F8EF-6A20-4A25-8963-07D84373B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633" y="1448512"/>
                <a:ext cx="1186607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7E052A1-5AA3-48FC-831D-A74F121E4076}"/>
              </a:ext>
            </a:extLst>
          </p:cNvPr>
          <p:cNvCxnSpPr>
            <a:cxnSpLocks/>
          </p:cNvCxnSpPr>
          <p:nvPr/>
        </p:nvCxnSpPr>
        <p:spPr>
          <a:xfrm flipV="1">
            <a:off x="7822512" y="1735792"/>
            <a:ext cx="3786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>
            <a:extLst>
              <a:ext uri="{FF2B5EF4-FFF2-40B4-BE49-F238E27FC236}">
                <a16:creationId xmlns:a16="http://schemas.microsoft.com/office/drawing/2014/main" id="{9D3B6AFC-B14C-44EC-BA2F-C2301F3ED965}"/>
              </a:ext>
            </a:extLst>
          </p:cNvPr>
          <p:cNvSpPr/>
          <p:nvPr/>
        </p:nvSpPr>
        <p:spPr>
          <a:xfrm>
            <a:off x="4924583" y="1951832"/>
            <a:ext cx="539141" cy="5203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B3320AB-12D1-4237-8D83-3479B381A194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5194154" y="2472231"/>
            <a:ext cx="1073163" cy="158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5802CFD1-A0F4-4D86-838A-BAB24E60617F}"/>
                  </a:ext>
                </a:extLst>
              </p:cNvPr>
              <p:cNvSpPr/>
              <p:nvPr/>
            </p:nvSpPr>
            <p:spPr>
              <a:xfrm>
                <a:off x="4337079" y="1981841"/>
                <a:ext cx="2390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acc>
                        <m:accPr>
                          <m:chr m:val="̇"/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s-CL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e>
                      </m:acc>
                      <m: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ρr</m:t>
                      </m:r>
                      <m: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−∇∙</m:t>
                      </m:r>
                      <m:r>
                        <a:rPr lang="es-CL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𝐪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5802CFD1-A0F4-4D86-838A-BAB24E6061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079" y="1981841"/>
                <a:ext cx="239039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24E2CF7-4224-4D92-9348-F37E123C0C03}"/>
                  </a:ext>
                </a:extLst>
              </p:cNvPr>
              <p:cNvSpPr/>
              <p:nvPr/>
            </p:nvSpPr>
            <p:spPr>
              <a:xfrm>
                <a:off x="6143784" y="2415951"/>
                <a:ext cx="5143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</m:t>
                          </m:r>
                        </m:sub>
                      </m:sSub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CL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𝐃</m:t>
                          </m:r>
                        </m:sub>
                      </m:sSub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sSup>
                        <m:sSup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</m:e>
                        <m:sup>
                          <m: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C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s-C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24E2CF7-4224-4D92-9348-F37E123C0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784" y="2415951"/>
                <a:ext cx="5143908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CAF774A5-5880-4063-A0E5-6B70731630DE}"/>
                  </a:ext>
                </a:extLst>
              </p:cNvPr>
              <p:cNvSpPr/>
              <p:nvPr/>
            </p:nvSpPr>
            <p:spPr>
              <a:xfrm>
                <a:off x="7502777" y="2907915"/>
                <a:ext cx="2897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CL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𝐃</m:t>
                          </m:r>
                        </m:sub>
                      </m:sSub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</m:e>
                        <m:sup>
                          <m: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C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s-C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CAF774A5-5880-4063-A0E5-6B70731630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777" y="2907915"/>
                <a:ext cx="2897588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617090C-57C8-4109-9CFC-35937F2A07D8}"/>
              </a:ext>
            </a:extLst>
          </p:cNvPr>
          <p:cNvCxnSpPr>
            <a:cxnSpLocks/>
          </p:cNvCxnSpPr>
          <p:nvPr/>
        </p:nvCxnSpPr>
        <p:spPr>
          <a:xfrm flipV="1">
            <a:off x="8320299" y="2937768"/>
            <a:ext cx="216958" cy="3394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908C565D-7ECC-421D-AB0B-EF680DFBD56F}"/>
                  </a:ext>
                </a:extLst>
              </p:cNvPr>
              <p:cNvSpPr/>
              <p:nvPr/>
            </p:nvSpPr>
            <p:spPr>
              <a:xfrm>
                <a:off x="3180555" y="5831088"/>
                <a:ext cx="311578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908C565D-7ECC-421D-AB0B-EF680DFBD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55" y="5831088"/>
                <a:ext cx="3115788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698" y="757018"/>
            <a:ext cx="4701542" cy="563879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14076"/>
                </a:solidFill>
              </a:rPr>
              <a:t>Derivada temporal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924800" cy="3281026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Derivada temporal: material, local y convectiva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2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FEDD12F-CBDC-48AA-9B80-EBBABC71AF02}"/>
              </a:ext>
            </a:extLst>
          </p:cNvPr>
          <p:cNvSpPr txBox="1"/>
          <p:nvPr/>
        </p:nvSpPr>
        <p:spPr>
          <a:xfrm>
            <a:off x="2171698" y="4680350"/>
            <a:ext cx="750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:   Cualquier propiedad (de carácter escalar, vectorial o tensorial).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C9F3813-5BCF-481A-B2F2-FACCEC188E15}"/>
              </a:ext>
            </a:extLst>
          </p:cNvPr>
          <p:cNvSpPr/>
          <p:nvPr/>
        </p:nvSpPr>
        <p:spPr>
          <a:xfrm>
            <a:off x="1341118" y="5257802"/>
            <a:ext cx="10172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El término convección se aplica a fenómenos relacionados con el transporte de masa (o partículas).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73D55B7-C96B-42F6-A7DA-AC9409C53AC6}"/>
                  </a:ext>
                </a:extLst>
              </p:cNvPr>
              <p:cNvSpPr txBox="1"/>
              <p:nvPr/>
            </p:nvSpPr>
            <p:spPr>
              <a:xfrm>
                <a:off x="3429000" y="2537251"/>
                <a:ext cx="4729436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χ</m:t>
                          </m:r>
                          <m:r>
                            <a:rPr lang="es-CL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CL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  <m:r>
                            <a:rPr lang="es-CL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es-CL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</a:rPr>
                            <m:t>dt</m:t>
                          </m:r>
                        </m:den>
                      </m:f>
                      <m:r>
                        <a:rPr lang="es-CL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s-CL" sz="24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χ</m:t>
                          </m:r>
                          <m:r>
                            <a:rPr lang="es-CL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CL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  <m:r>
                            <a:rPr lang="es-CL" sz="24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s-CL" sz="24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es-CL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sz="24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den>
                      </m:f>
                      <m:r>
                        <a:rPr lang="es-CL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s-CL" sz="2400" b="1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L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s-CL" sz="2400" b="0" i="0" smtClean="0">
                          <a:latin typeface="Cambria Math" panose="02040503050406030204" pitchFamily="18" charset="0"/>
                        </a:rPr>
                        <m:t>)∙∇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χ</m:t>
                      </m:r>
                      <m:r>
                        <a:rPr lang="es-CL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𝐱</m:t>
                      </m:r>
                      <m:r>
                        <a:rPr lang="es-CL" sz="24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sz="24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73D55B7-C96B-42F6-A7DA-AC9409C53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537251"/>
                <a:ext cx="4729436" cy="703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D60FD6D-9A69-4CDD-BBE3-DDDAC27396DC}"/>
              </a:ext>
            </a:extLst>
          </p:cNvPr>
          <p:cNvCxnSpPr/>
          <p:nvPr/>
        </p:nvCxnSpPr>
        <p:spPr>
          <a:xfrm>
            <a:off x="3962400" y="19812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64B3ED5-E537-4329-878C-2531689DE522}"/>
              </a:ext>
            </a:extLst>
          </p:cNvPr>
          <p:cNvCxnSpPr>
            <a:cxnSpLocks/>
          </p:cNvCxnSpPr>
          <p:nvPr/>
        </p:nvCxnSpPr>
        <p:spPr>
          <a:xfrm>
            <a:off x="4800600" y="1981200"/>
            <a:ext cx="381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74A1DC1-96EE-4D07-80D9-7D3DBAEB5C0A}"/>
              </a:ext>
            </a:extLst>
          </p:cNvPr>
          <p:cNvCxnSpPr>
            <a:cxnSpLocks/>
          </p:cNvCxnSpPr>
          <p:nvPr/>
        </p:nvCxnSpPr>
        <p:spPr>
          <a:xfrm>
            <a:off x="5733137" y="1979490"/>
            <a:ext cx="1048663" cy="55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36C3A6E6-60F2-4DA1-A2D3-39A600A63334}"/>
                  </a:ext>
                </a:extLst>
              </p:cNvPr>
              <p:cNvSpPr txBox="1"/>
              <p:nvPr/>
            </p:nvSpPr>
            <p:spPr>
              <a:xfrm>
                <a:off x="6629400" y="3319745"/>
                <a:ext cx="9379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00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s-CL" sz="2000">
                          <a:latin typeface="Cambria Math" panose="02040503050406030204" pitchFamily="18" charset="0"/>
                        </a:rPr>
                        <m:t>∙∇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36C3A6E6-60F2-4DA1-A2D3-39A600A63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19745"/>
                <a:ext cx="937949" cy="307777"/>
              </a:xfrm>
              <a:prstGeom prst="rect">
                <a:avLst/>
              </a:prstGeom>
              <a:blipFill>
                <a:blip r:embed="rId4"/>
                <a:stretch>
                  <a:fillRect l="-3922" t="-4000" r="-9804" b="-3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575A6E8E-2DC1-4EB3-A073-7489A9B9A69D}"/>
                  </a:ext>
                </a:extLst>
              </p:cNvPr>
              <p:cNvSpPr/>
              <p:nvPr/>
            </p:nvSpPr>
            <p:spPr>
              <a:xfrm>
                <a:off x="1115848" y="4596122"/>
                <a:ext cx="124635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χ</m:t>
                      </m:r>
                      <m:r>
                        <a:rPr lang="es-CL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𝐱</m:t>
                      </m:r>
                      <m:r>
                        <a:rPr lang="es-CL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575A6E8E-2DC1-4EB3-A073-7489A9B9A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848" y="4596122"/>
                <a:ext cx="1246352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BF5E-9455-4B8E-A736-1679558B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962" y="608071"/>
            <a:ext cx="4343400" cy="430887"/>
          </a:xfrm>
        </p:spPr>
        <p:txBody>
          <a:bodyPr/>
          <a:lstStyle/>
          <a:p>
            <a:r>
              <a:rPr lang="es-MX" sz="2800" b="1" dirty="0">
                <a:solidFill>
                  <a:srgbClr val="014076"/>
                </a:solidFill>
              </a:rPr>
              <a:t>Referencias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6E6BC9-22BF-4C2A-B91E-DCD30C4D554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20</a:t>
            </a:fld>
            <a:endParaRPr lang="es-MX"/>
          </a:p>
        </p:txBody>
      </p:sp>
      <p:pic>
        <p:nvPicPr>
          <p:cNvPr id="6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61781733-BDB6-449A-8F9A-4F6D46310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2171C713-6750-4A1A-8E38-4BB5D883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1925689"/>
            <a:ext cx="8458200" cy="3600986"/>
          </a:xfrm>
        </p:spPr>
        <p:txBody>
          <a:bodyPr/>
          <a:lstStyle/>
          <a:p>
            <a:pPr algn="just"/>
            <a:r>
              <a:rPr lang="es-MX" dirty="0"/>
              <a:t>(1).   Oliver X., Mecánica de medios continuos para ingenieros, </a:t>
            </a:r>
            <a:r>
              <a:rPr lang="es-MX" dirty="0" err="1"/>
              <a:t>Edicions</a:t>
            </a:r>
            <a:r>
              <a:rPr lang="es-MX" dirty="0"/>
              <a:t> UPC, 2000.</a:t>
            </a:r>
          </a:p>
          <a:p>
            <a:pPr algn="just"/>
            <a:r>
              <a:rPr lang="es-MX" dirty="0"/>
              <a:t> </a:t>
            </a:r>
          </a:p>
          <a:p>
            <a:pPr algn="just"/>
            <a:r>
              <a:rPr lang="es-MX" dirty="0"/>
              <a:t>(2).   Chaves E. , </a:t>
            </a:r>
            <a:r>
              <a:rPr lang="es-MX" i="1" dirty="0"/>
              <a:t>Notes </a:t>
            </a:r>
            <a:r>
              <a:rPr lang="es-MX" i="1" dirty="0" err="1"/>
              <a:t>on</a:t>
            </a:r>
            <a:r>
              <a:rPr lang="es-MX" i="1" dirty="0"/>
              <a:t> Continuum </a:t>
            </a:r>
            <a:r>
              <a:rPr lang="es-MX" i="1" dirty="0" err="1"/>
              <a:t>Mechanics</a:t>
            </a:r>
            <a:r>
              <a:rPr lang="es-MX" dirty="0"/>
              <a:t>, </a:t>
            </a:r>
            <a:r>
              <a:rPr lang="es-MX" dirty="0" err="1"/>
              <a:t>First</a:t>
            </a:r>
            <a:r>
              <a:rPr lang="es-MX" dirty="0"/>
              <a:t> </a:t>
            </a:r>
            <a:r>
              <a:rPr lang="es-MX" dirty="0" err="1"/>
              <a:t>edition</a:t>
            </a:r>
            <a:r>
              <a:rPr lang="es-MX" dirty="0"/>
              <a:t>, 2013.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(3).   Continuum </a:t>
            </a:r>
            <a:r>
              <a:rPr lang="es-MX" dirty="0" err="1"/>
              <a:t>Mechanics</a:t>
            </a:r>
            <a:r>
              <a:rPr lang="es-MX" dirty="0"/>
              <a:t> – </a:t>
            </a:r>
            <a:r>
              <a:rPr lang="es-MX" dirty="0" err="1"/>
              <a:t>Lecture</a:t>
            </a:r>
            <a:r>
              <a:rPr lang="es-MX" dirty="0"/>
              <a:t> 23 y 24:</a:t>
            </a:r>
          </a:p>
          <a:p>
            <a:pPr algn="just"/>
            <a:r>
              <a:rPr lang="es-MX" dirty="0"/>
              <a:t>         </a:t>
            </a:r>
            <a:r>
              <a:rPr lang="es-MX" dirty="0">
                <a:hlinkClick r:id="rId3"/>
              </a:rPr>
              <a:t>https://www.youtube.com/playlist?list=PL5B3KLQNAC5j46Ro64xF7hLV6Uf-gHUHL</a:t>
            </a:r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(4).   </a:t>
            </a:r>
            <a:r>
              <a:rPr lang="en-US" dirty="0"/>
              <a:t>Online Course on Continuum Mechanics: </a:t>
            </a:r>
            <a:r>
              <a:rPr lang="en-US" dirty="0" err="1"/>
              <a:t>Capítulos</a:t>
            </a:r>
            <a:r>
              <a:rPr lang="en-US" dirty="0"/>
              <a:t> 9 y 10:</a:t>
            </a:r>
          </a:p>
          <a:p>
            <a:pPr algn="just"/>
            <a:r>
              <a:rPr lang="en-US" dirty="0"/>
              <a:t>         </a:t>
            </a:r>
            <a:r>
              <a:rPr lang="en-US" dirty="0">
                <a:hlinkClick r:id="rId4"/>
              </a:rPr>
              <a:t>https://www.youtube.com/playlist?list=PLp-8j6_XqvKQfQsmKIv0b7MFlZOJ14HoB</a:t>
            </a:r>
            <a:endParaRPr lang="en-US" dirty="0"/>
          </a:p>
          <a:p>
            <a:pPr algn="just"/>
            <a:r>
              <a:rPr lang="en-US" dirty="0"/>
              <a:t>         </a:t>
            </a:r>
            <a:r>
              <a:rPr lang="en-US" dirty="0">
                <a:hlinkClick r:id="rId5"/>
              </a:rPr>
              <a:t>https://www.youtube.com/playlist?list=PLp-8j6_XqvKQOEKfMlEwegnCcRUh4vPT4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s-MX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017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996440" y="2362200"/>
            <a:ext cx="819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Calibri" panose="020F0502020204030204" pitchFamily="34" charset="0"/>
              </a:rPr>
              <a:t>Mecánica de fluidos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537457" y="5777776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solidFill>
                  <a:srgbClr val="071E4C"/>
                </a:solidFill>
              </a:rPr>
              <a:t>FACULTAD DE INGENIERÍA</a:t>
            </a:r>
          </a:p>
          <a:p>
            <a:pPr algn="ctr"/>
            <a:r>
              <a:rPr lang="es-CL" sz="1400" dirty="0">
                <a:solidFill>
                  <a:srgbClr val="5F7682"/>
                </a:solidFill>
              </a:rPr>
              <a:t>Departamento de Ingeniería Mecánica.</a:t>
            </a:r>
          </a:p>
          <a:p>
            <a:pPr algn="ctr"/>
            <a:r>
              <a:rPr lang="es-CL" sz="1400" b="1" dirty="0">
                <a:solidFill>
                  <a:srgbClr val="34373B"/>
                </a:solidFill>
              </a:rPr>
              <a:t>Curso: Mecánica de Medios Continuos</a:t>
            </a:r>
          </a:p>
          <a:p>
            <a:pPr algn="ctr"/>
            <a:r>
              <a:rPr lang="es-CL" sz="1200" dirty="0">
                <a:solidFill>
                  <a:srgbClr val="34373B"/>
                </a:solidFill>
              </a:rPr>
              <a:t>SANTIAGO, CHILE. </a:t>
            </a:r>
            <a:endParaRPr lang="es-CL" sz="1400" b="1" dirty="0">
              <a:solidFill>
                <a:srgbClr val="34373B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5AE476-B788-0A4F-BF76-32E66CBD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82" y="3394205"/>
            <a:ext cx="5391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dirty="0">
                <a:cs typeface="Calibri Light" panose="020F0302020204030204" pitchFamily="34" charset="0"/>
              </a:rPr>
              <a:t>2021</a:t>
            </a:r>
          </a:p>
        </p:txBody>
      </p:sp>
      <p:pic>
        <p:nvPicPr>
          <p:cNvPr id="1026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9168FBD6-98AC-4920-97C8-C56D2EF89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C16AC4EA-3736-47F7-AFE7-BE6FE1D1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382" y="2946975"/>
            <a:ext cx="5391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dirty="0">
                <a:cs typeface="Calibri Light" panose="020F0302020204030204" pitchFamily="34" charset="0"/>
              </a:rPr>
              <a:t>Mecánica de medios continuos</a:t>
            </a:r>
          </a:p>
        </p:txBody>
      </p:sp>
    </p:spTree>
    <p:extLst>
      <p:ext uri="{BB962C8B-B14F-4D97-AF65-F5344CB8AC3E}">
        <p14:creationId xmlns:p14="http://schemas.microsoft.com/office/powerpoint/2010/main" val="242111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229" y="783636"/>
            <a:ext cx="4701542" cy="563879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14076"/>
                </a:solidFill>
              </a:rPr>
              <a:t>Trayectoria y línea de corriente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2" y="1652222"/>
            <a:ext cx="4632958" cy="3281026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Trayectoria: </a:t>
            </a:r>
            <a:r>
              <a:rPr lang="es-MX" dirty="0"/>
              <a:t>lugar geométrico de las posiciones que ocupa una partícula en el espacio a lo largo del tiempo.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3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3DE4D3C-EF93-4854-B21D-41CCCC54D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194" y="1774260"/>
            <a:ext cx="4191000" cy="2049946"/>
          </a:xfrm>
          <a:prstGeom prst="rect">
            <a:avLst/>
          </a:prstGeom>
        </p:spPr>
      </p:pic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8DC5830B-C581-4303-B449-C4E4FF4B44DB}"/>
              </a:ext>
            </a:extLst>
          </p:cNvPr>
          <p:cNvSpPr txBox="1">
            <a:spLocks/>
          </p:cNvSpPr>
          <p:nvPr/>
        </p:nvSpPr>
        <p:spPr>
          <a:xfrm>
            <a:off x="895349" y="4183429"/>
            <a:ext cx="5699759" cy="4943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kern="0" dirty="0">
                <a:solidFill>
                  <a:sysClr val="windowText" lastClr="000000"/>
                </a:solidFill>
              </a:rPr>
              <a:t>Línea de corriente: </a:t>
            </a:r>
            <a:r>
              <a:rPr lang="es-MX" kern="0" dirty="0">
                <a:solidFill>
                  <a:sysClr val="windowText" lastClr="000000"/>
                </a:solidFill>
              </a:rPr>
              <a:t>Familia de curvas que, para cada instante de tiempo, son las envolventes del campo de velocidades. La tangente en cada punto de una línea de corriente tiene la misma dirección y sentido que el vector de velocidad en dicho punto.</a:t>
            </a:r>
            <a:endParaRPr lang="es-MX" b="1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kern="0" dirty="0">
              <a:solidFill>
                <a:sysClr val="windowText" lastClr="000000"/>
              </a:solidFill>
            </a:endParaRPr>
          </a:p>
          <a:p>
            <a:pPr>
              <a:lnSpc>
                <a:spcPct val="150000"/>
              </a:lnSpc>
            </a:pPr>
            <a:endParaRPr lang="es-MX" kern="0" dirty="0">
              <a:solidFill>
                <a:sysClr val="windowText" lastClr="000000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5729F55-E84C-410D-9022-CF37AAE2D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724" y="4471646"/>
            <a:ext cx="548640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596132"/>
            <a:ext cx="6187440" cy="563879"/>
          </a:xfrm>
        </p:spPr>
        <p:txBody>
          <a:bodyPr>
            <a:noAutofit/>
          </a:bodyPr>
          <a:lstStyle/>
          <a:p>
            <a:pPr algn="ctr"/>
            <a:r>
              <a:rPr lang="es-MX" sz="2400" b="1" dirty="0">
                <a:solidFill>
                  <a:srgbClr val="014076"/>
                </a:solidFill>
              </a:rPr>
              <a:t>Ecuaciones de balance del </a:t>
            </a:r>
            <a:br>
              <a:rPr lang="es-MX" sz="2400" b="1" dirty="0">
                <a:solidFill>
                  <a:srgbClr val="014076"/>
                </a:solidFill>
              </a:rPr>
            </a:br>
            <a:r>
              <a:rPr lang="es-MX" sz="2400" b="1" dirty="0">
                <a:solidFill>
                  <a:srgbClr val="014076"/>
                </a:solidFill>
              </a:rPr>
              <a:t>problema </a:t>
            </a:r>
            <a:r>
              <a:rPr lang="es-MX" sz="2400" b="1" dirty="0" err="1">
                <a:solidFill>
                  <a:srgbClr val="014076"/>
                </a:solidFill>
              </a:rPr>
              <a:t>termomecánico</a:t>
            </a:r>
            <a:endParaRPr lang="es-MX" sz="2400" b="1" dirty="0">
              <a:solidFill>
                <a:srgbClr val="014076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924800" cy="788036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4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a 9">
                <a:extLst>
                  <a:ext uri="{FF2B5EF4-FFF2-40B4-BE49-F238E27FC236}">
                    <a16:creationId xmlns:a16="http://schemas.microsoft.com/office/drawing/2014/main" id="{1521D192-6449-4BE3-B0E1-37DA95D611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7213713"/>
                  </p:ext>
                </p:extLst>
              </p:nvPr>
            </p:nvGraphicFramePr>
            <p:xfrm>
              <a:off x="1912034" y="1721253"/>
              <a:ext cx="8127999" cy="3731768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91338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7338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48081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</m:acc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s-CL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6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∇∙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𝐛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C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</a:t>
                          </a:r>
                          <a:r>
                            <a:rPr lang="es-CL" sz="1600" dirty="0" err="1"/>
                            <a:t>momentum</a:t>
                          </a:r>
                          <a:r>
                            <a:rPr lang="es-CL" sz="1600" dirty="0"/>
                            <a:t> lineal.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Ecuación de movimiento de Cauchy.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CL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s-CL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</a:t>
                          </a:r>
                          <a:r>
                            <a:rPr lang="es-CL" sz="1600" dirty="0" err="1"/>
                            <a:t>momentum</a:t>
                          </a:r>
                          <a:r>
                            <a:rPr lang="es-CL" sz="1600" dirty="0"/>
                            <a:t> angular. 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Simetría del tensor de tensión de Cauchy.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2439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s-C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ρr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−∇∙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𝐪</m:t>
                                </m:r>
                              </m:oMath>
                            </m:oMathPara>
                          </a14:m>
                          <a:endParaRPr lang="es-CL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energía.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Primera ley de la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1972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L" sz="1600" b="0" i="0" dirty="0"/>
                            <a:t>Desigualdad de Clausius-Planck: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s-CL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s-CL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ρ</m:t>
                              </m:r>
                              <m:d>
                                <m:dPr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C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CL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u</m:t>
                                      </m:r>
                                    </m:e>
                                  </m:acc>
                                  <m:r>
                                    <a:rPr lang="es-CL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CL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  <m:acc>
                                    <m:accPr>
                                      <m:chr m:val="̇"/>
                                      <m:ctrlP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CL" b="0" i="0" smtClean="0">
                                          <a:latin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CL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L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𝛔</m:t>
                              </m:r>
                              <m:r>
                                <a:rPr lang="es-CL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s-CL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𝐝</m:t>
                              </m:r>
                              <m:r>
                                <a:rPr lang="es-CL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s-CL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s-CL" b="0" i="0" dirty="0"/>
                            <a:t> </a:t>
                          </a: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L" sz="1600" b="0" i="0" dirty="0"/>
                            <a:t>Desigualdad de flujo de calor: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s-CL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ρ</m:t>
                                    </m:r>
                                    <m:sSup>
                                      <m:sSupPr>
                                        <m:ctrlPr>
                                          <a:rPr lang="es-C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CL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es-CL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</a:rPr>
                                  <m:t>𝐪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∙∇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s-CL" b="0" i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Segunda ley de la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2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a 9">
                <a:extLst>
                  <a:ext uri="{FF2B5EF4-FFF2-40B4-BE49-F238E27FC236}">
                    <a16:creationId xmlns:a16="http://schemas.microsoft.com/office/drawing/2014/main" id="{1521D192-6449-4BE3-B0E1-37DA95D611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7213713"/>
                  </p:ext>
                </p:extLst>
              </p:nvPr>
            </p:nvGraphicFramePr>
            <p:xfrm>
              <a:off x="1912034" y="1721253"/>
              <a:ext cx="8127999" cy="3731768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291338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7338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48081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209" t="-3158" r="-179707" b="-54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Conservación de la masa.</a:t>
                          </a:r>
                        </a:p>
                        <a:p>
                          <a:pPr algn="ctr"/>
                          <a:r>
                            <a:rPr lang="es-CL" sz="1600" b="0" dirty="0"/>
                            <a:t>Ecuación de continuidad.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209" t="-103158" r="-179707" b="-44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</a:t>
                          </a:r>
                          <a:r>
                            <a:rPr lang="es-CL" sz="1600" dirty="0" err="1"/>
                            <a:t>momentum</a:t>
                          </a:r>
                          <a:r>
                            <a:rPr lang="es-CL" sz="1600" dirty="0"/>
                            <a:t> lineal.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Ecuación de movimiento de Cauchy.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209" t="-203158" r="-179707" b="-34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</a:t>
                          </a:r>
                          <a:r>
                            <a:rPr lang="es-CL" sz="1600" dirty="0" err="1"/>
                            <a:t>momentum</a:t>
                          </a:r>
                          <a:r>
                            <a:rPr lang="es-CL" sz="1600" dirty="0"/>
                            <a:t> angular. 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Simetría del tensor de tensión de Cauchy.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24399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209" t="-300000" r="-179707" b="-2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Balance de energía.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Primera ley de la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197271"/>
                      </a:ext>
                    </a:extLst>
                  </a:tr>
                  <a:tr h="1415288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209" t="-165517" r="-179707" b="-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Segunda ley de la termodinámica.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endParaRPr lang="es-CL" sz="1600" dirty="0"/>
                        </a:p>
                        <a:p>
                          <a:pPr algn="ctr"/>
                          <a:r>
                            <a:rPr lang="es-CL" sz="1600" dirty="0"/>
                            <a:t>2 restricciones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01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924800" cy="788036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  <a:p>
            <a:pPr lvl="0">
              <a:lnSpc>
                <a:spcPct val="150000"/>
              </a:lnSpc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5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a 9">
                <a:extLst>
                  <a:ext uri="{FF2B5EF4-FFF2-40B4-BE49-F238E27FC236}">
                    <a16:creationId xmlns:a16="http://schemas.microsoft.com/office/drawing/2014/main" id="{1521D192-6449-4BE3-B0E1-37DA95D611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061471"/>
                  </p:ext>
                </p:extLst>
              </p:nvPr>
            </p:nvGraphicFramePr>
            <p:xfrm>
              <a:off x="2079674" y="2352361"/>
              <a:ext cx="8127999" cy="247904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22580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5419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CL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Ecuación constitutiva </a:t>
                          </a:r>
                          <a:r>
                            <a:rPr lang="es-CL" sz="1600" b="0" dirty="0" err="1"/>
                            <a:t>termomecánica</a:t>
                          </a:r>
                          <a:endParaRPr lang="es-CL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6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𝐝</m:t>
                                </m:r>
                                <m:r>
                                  <a:rPr lang="es-CL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constitutiva de 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la entropía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</a:rPr>
                                  <m:t>𝐪</m:t>
                                </m:r>
                                <m:r>
                                  <a:rPr lang="es-CL" sz="18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m:rPr>
                                    <m:sty m:val="p"/>
                                  </m:rPr>
                                  <a:rPr lang="es-CL" sz="18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oMath>
                            </m:oMathPara>
                          </a14:m>
                          <a:endParaRPr lang="es-CL" sz="18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de conducción de calor. Ley de Fourier.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2439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calórica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1972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s-CL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CL" b="0" i="1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a 9">
                <a:extLst>
                  <a:ext uri="{FF2B5EF4-FFF2-40B4-BE49-F238E27FC236}">
                    <a16:creationId xmlns:a16="http://schemas.microsoft.com/office/drawing/2014/main" id="{1521D192-6449-4BE3-B0E1-37DA95D611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061471"/>
                  </p:ext>
                </p:extLst>
              </p:nvPr>
            </p:nvGraphicFramePr>
            <p:xfrm>
              <a:off x="2079674" y="2352361"/>
              <a:ext cx="8127999" cy="247904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225800">
                      <a:extLst>
                        <a:ext uri="{9D8B030D-6E8A-4147-A177-3AD203B41FA5}">
                          <a16:colId xmlns:a16="http://schemas.microsoft.com/office/drawing/2014/main" val="2887156685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3984046153"/>
                        </a:ext>
                      </a:extLst>
                    </a:gridCol>
                    <a:gridCol w="1854199">
                      <a:extLst>
                        <a:ext uri="{9D8B030D-6E8A-4147-A177-3AD203B41FA5}">
                          <a16:colId xmlns:a16="http://schemas.microsoft.com/office/drawing/2014/main" val="909593669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es-CL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Ecuación constitutiva </a:t>
                          </a:r>
                          <a:r>
                            <a:rPr lang="es-CL" sz="1600" b="0" dirty="0" err="1"/>
                            <a:t>termomecánica</a:t>
                          </a:r>
                          <a:endParaRPr lang="es-CL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b="0" dirty="0"/>
                            <a:t>6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2917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189" t="-101042" r="-152552" b="-2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constitutiva de </a:t>
                          </a:r>
                        </a:p>
                        <a:p>
                          <a:pPr algn="ctr"/>
                          <a:r>
                            <a:rPr lang="es-CL" sz="1600" dirty="0"/>
                            <a:t>la entropía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618622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189" t="-203158" r="-152552" b="-1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de conducción de calor. Ley de Fourier.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3 ecuaciones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2439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189" t="-472131" r="-152552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calórica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1972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3"/>
                          <a:stretch>
                            <a:fillRect l="-189" t="-572131" r="-15255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Ecuación cinética de estado.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L" sz="1600" dirty="0"/>
                            <a:t>1 ecuación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1667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865817F-523B-4CC9-9CE4-0F4389A78059}"/>
                  </a:ext>
                </a:extLst>
              </p:cNvPr>
              <p:cNvSpPr/>
              <p:nvPr/>
            </p:nvSpPr>
            <p:spPr>
              <a:xfrm>
                <a:off x="2286000" y="2421389"/>
                <a:ext cx="2930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λTr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</m:e>
                      </m:d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s-CL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s-CL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865817F-523B-4CC9-9CE4-0F4389A78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21389"/>
                <a:ext cx="2930098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ítulo 1">
            <a:extLst>
              <a:ext uri="{FF2B5EF4-FFF2-40B4-BE49-F238E27FC236}">
                <a16:creationId xmlns:a16="http://schemas.microsoft.com/office/drawing/2014/main" id="{338B7E65-1D59-4609-B33C-777789D967EB}"/>
              </a:ext>
            </a:extLst>
          </p:cNvPr>
          <p:cNvSpPr txBox="1">
            <a:spLocks/>
          </p:cNvSpPr>
          <p:nvPr/>
        </p:nvSpPr>
        <p:spPr>
          <a:xfrm>
            <a:off x="2743200" y="596132"/>
            <a:ext cx="6187440" cy="5638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kern="0" dirty="0">
                <a:solidFill>
                  <a:srgbClr val="014076"/>
                </a:solidFill>
              </a:rPr>
              <a:t>Ecuaciones constitutivas del </a:t>
            </a:r>
            <a:br>
              <a:rPr lang="es-MX" sz="2400" b="1" kern="0" dirty="0">
                <a:solidFill>
                  <a:srgbClr val="014076"/>
                </a:solidFill>
              </a:rPr>
            </a:br>
            <a:r>
              <a:rPr lang="es-MX" sz="2400" b="1" kern="0" dirty="0">
                <a:solidFill>
                  <a:srgbClr val="014076"/>
                </a:solidFill>
              </a:rPr>
              <a:t>problema </a:t>
            </a:r>
            <a:r>
              <a:rPr lang="es-MX" sz="2400" b="1" kern="0" dirty="0" err="1">
                <a:solidFill>
                  <a:srgbClr val="014076"/>
                </a:solidFill>
              </a:rPr>
              <a:t>termomecánico</a:t>
            </a:r>
            <a:endParaRPr lang="es-MX" sz="2400" b="1" kern="0" dirty="0">
              <a:solidFill>
                <a:srgbClr val="0140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 fontScale="90000"/>
          </a:bodyPr>
          <a:lstStyle/>
          <a:p>
            <a:r>
              <a:rPr lang="es-MX" sz="2800" b="1" dirty="0">
                <a:solidFill>
                  <a:srgbClr val="014076"/>
                </a:solidFill>
              </a:rPr>
              <a:t>Fluidos en reposo y en movimiento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524000" y="1463156"/>
                <a:ext cx="8610600" cy="3696525"/>
              </a:xfrm>
            </p:spPr>
            <p:txBody>
              <a:bodyPr/>
              <a:lstStyle/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b="1" dirty="0"/>
                  <a:t>Fluido en reposo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Componentes de esfuerzo de corte = 0.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Vector tracción (de compresión) solo es función de la presión.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CL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s-CL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b="0" i="0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L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CL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acc>
                    <m:r>
                      <a:rPr lang="es-CL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CL" b="0" i="0" dirty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s-MX" dirty="0"/>
                  <a:t>, presión hidrostática, presión media, presión termodinámica)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b="1" dirty="0"/>
                  <a:t>Fluido en movimiento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Esfuerzo de corte generalmente distinto de 0.</a:t>
                </a:r>
              </a:p>
            </p:txBody>
          </p:sp>
        </mc:Choice>
        <mc:Fallback xmlns="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0" y="1463156"/>
                <a:ext cx="8610600" cy="3696525"/>
              </a:xfrm>
              <a:blipFill>
                <a:blip r:embed="rId2"/>
                <a:stretch>
                  <a:fillRect l="-1486" r="-991" b="-313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6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334F803-6131-4151-AE34-6842E935D1C5}"/>
                  </a:ext>
                </a:extLst>
              </p:cNvPr>
              <p:cNvSpPr txBox="1"/>
              <p:nvPr/>
            </p:nvSpPr>
            <p:spPr>
              <a:xfrm>
                <a:off x="2313785" y="3387630"/>
                <a:ext cx="2893869" cy="32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es-CL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CL" sz="2000" b="1" i="0" smtClean="0"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e>
                          </m:acc>
                        </m:e>
                        <m:sup>
                          <m:acc>
                            <m:accPr>
                              <m:chr m:val="̂"/>
                              <m:ctrlPr>
                                <a:rPr lang="es-CL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CL" sz="2000" b="1" i="0" smtClean="0">
                                  <a:latin typeface="Cambria Math" panose="02040503050406030204" pitchFamily="18" charset="0"/>
                                </a:rPr>
                                <m:t>𝐧</m:t>
                              </m:r>
                            </m:e>
                          </m:acc>
                        </m:sup>
                      </m:sSup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CL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s-CL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̅"/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acc>
                      <m:acc>
                        <m:accPr>
                          <m:chr m:val="̂"/>
                          <m:ctrlPr>
                            <a:rPr lang="es-CL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334F803-6131-4151-AE34-6842E935D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85" y="3387630"/>
                <a:ext cx="2893869" cy="329770"/>
              </a:xfrm>
              <a:prstGeom prst="rect">
                <a:avLst/>
              </a:prstGeom>
              <a:blipFill>
                <a:blip r:embed="rId4"/>
                <a:stretch>
                  <a:fillRect l="-2743" t="-40741" r="-17511" b="-240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DC2FFF6-CE9D-4460-956C-B69FD5C79460}"/>
                  </a:ext>
                </a:extLst>
              </p:cNvPr>
              <p:cNvSpPr/>
              <p:nvPr/>
            </p:nvSpPr>
            <p:spPr>
              <a:xfrm>
                <a:off x="2208563" y="3837198"/>
                <a:ext cx="13363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DC2FFF6-CE9D-4460-956C-B69FD5C79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563" y="3837198"/>
                <a:ext cx="1336328" cy="400110"/>
              </a:xfrm>
              <a:prstGeom prst="rect">
                <a:avLst/>
              </a:prstGeom>
              <a:blipFill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8411F071-3E6A-447D-AFCB-F73E147D87F4}"/>
                  </a:ext>
                </a:extLst>
              </p:cNvPr>
              <p:cNvSpPr/>
              <p:nvPr/>
            </p:nvSpPr>
            <p:spPr>
              <a:xfrm>
                <a:off x="2231750" y="5357719"/>
                <a:ext cx="14702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𝝉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8411F071-3E6A-447D-AFCB-F73E147D8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50" y="5357719"/>
                <a:ext cx="1470210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0B11BA1-29BD-45E7-A191-42C2FC124C3E}"/>
                  </a:ext>
                </a:extLst>
              </p:cNvPr>
              <p:cNvSpPr txBox="1"/>
              <p:nvPr/>
            </p:nvSpPr>
            <p:spPr>
              <a:xfrm>
                <a:off x="2331033" y="5998225"/>
                <a:ext cx="2616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𝛕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tensor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estr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viscoso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0B11BA1-29BD-45E7-A191-42C2FC124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033" y="5998225"/>
                <a:ext cx="2616101" cy="276999"/>
              </a:xfrm>
              <a:prstGeom prst="rect">
                <a:avLst/>
              </a:prstGeom>
              <a:blipFill>
                <a:blip r:embed="rId7"/>
                <a:stretch>
                  <a:fillRect l="-930" t="-2222" r="-1860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0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14076"/>
                </a:solidFill>
              </a:rPr>
              <a:t>Fluidos no viscosos y viscosos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524000" y="1463156"/>
                <a:ext cx="9144000" cy="6189515"/>
              </a:xfrm>
            </p:spPr>
            <p:txBody>
              <a:bodyPr/>
              <a:lstStyle/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b="1" dirty="0"/>
                  <a:t>Fluidos no viscosos (fluidos perfectos)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Solo resistencia normal.</a:t>
                </a:r>
              </a:p>
              <a:p>
                <a:pPr lvl="1">
                  <a:lnSpc>
                    <a:spcPct val="150000"/>
                  </a:lnSpc>
                </a:pPr>
                <a:endParaRPr lang="es-MX" dirty="0"/>
              </a:p>
              <a:p>
                <a:pPr lvl="1">
                  <a:lnSpc>
                    <a:spcPct val="150000"/>
                  </a:lnSpc>
                </a:pPr>
                <a:endParaRPr lang="es-MX" dirty="0"/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b="1" dirty="0"/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b="1" dirty="0"/>
                  <a:t>Fluido viscoso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s-MX" dirty="0"/>
                  <a:t>Presión termodinámica relacionada a </a:t>
                </a:r>
                <a:r>
                  <a:rPr lang="el-GR" dirty="0"/>
                  <a:t>ρ</a:t>
                </a:r>
                <a:r>
                  <a:rPr lang="es-CL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CL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CL" b="0" i="0" smtClean="0">
                            <a:latin typeface="Cambria Math" panose="02040503050406030204" pitchFamily="18" charset="0"/>
                          </a:rPr>
                          <m:t>absoluta</m:t>
                        </m:r>
                      </m:sub>
                    </m:sSub>
                  </m:oMath>
                </a14:m>
                <a:r>
                  <a:rPr lang="es-MX" dirty="0"/>
                  <a:t>, mediante la ecuación de estado </a:t>
                </a: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>
                  <a:lnSpc>
                    <a:spcPct val="150000"/>
                  </a:lnSpc>
                </a:pPr>
                <a:endParaRPr lang="es-MX" dirty="0"/>
              </a:p>
              <a:p>
                <a:pPr marL="285750" lvl="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s-MX" dirty="0"/>
              </a:p>
              <a:p>
                <a:pPr lvl="0">
                  <a:lnSpc>
                    <a:spcPct val="150000"/>
                  </a:lnSpc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68169044-1283-4EE2-99DD-F69E02F1E9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0" y="1463156"/>
                <a:ext cx="9144000" cy="6189515"/>
              </a:xfrm>
              <a:blipFill>
                <a:blip r:embed="rId2"/>
                <a:stretch>
                  <a:fillRect l="-14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7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625EDF-8F1F-4247-A17F-E02A9BB01C17}"/>
                  </a:ext>
                </a:extLst>
              </p:cNvPr>
              <p:cNvSpPr txBox="1"/>
              <p:nvPr/>
            </p:nvSpPr>
            <p:spPr>
              <a:xfrm>
                <a:off x="3096489" y="2376392"/>
                <a:ext cx="1239762" cy="32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es-CL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CL" sz="2000" b="1" i="0" smtClean="0"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e>
                          </m:acc>
                        </m:e>
                        <m:sup>
                          <m:acc>
                            <m:accPr>
                              <m:chr m:val="̂"/>
                              <m:ctrlPr>
                                <a:rPr lang="es-CL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CL" sz="2000" b="1" i="0" smtClean="0">
                                  <a:latin typeface="Cambria Math" panose="02040503050406030204" pitchFamily="18" charset="0"/>
                                </a:rPr>
                                <m:t>𝐧</m:t>
                              </m:r>
                            </m:e>
                          </m:acc>
                        </m:sup>
                      </m:sSup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CL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625EDF-8F1F-4247-A17F-E02A9BB01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489" y="2376392"/>
                <a:ext cx="1239762" cy="329770"/>
              </a:xfrm>
              <a:prstGeom prst="rect">
                <a:avLst/>
              </a:prstGeom>
              <a:blipFill>
                <a:blip r:embed="rId4"/>
                <a:stretch>
                  <a:fillRect l="-6404" t="-40741" r="-40887" b="-240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3D66ABC-4CF2-41AC-879E-0EDE2EA1C9F4}"/>
                  </a:ext>
                </a:extLst>
              </p:cNvPr>
              <p:cNvSpPr/>
              <p:nvPr/>
            </p:nvSpPr>
            <p:spPr>
              <a:xfrm>
                <a:off x="2999923" y="2843389"/>
                <a:ext cx="13363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L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3D66ABC-4CF2-41AC-879E-0EDE2EA1C9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923" y="2843389"/>
                <a:ext cx="1336328" cy="400110"/>
              </a:xfrm>
              <a:prstGeom prst="rect">
                <a:avLst/>
              </a:prstGeom>
              <a:blipFill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39E7CA8D-8815-470F-AC30-71213F1B9F6A}"/>
                  </a:ext>
                </a:extLst>
              </p:cNvPr>
              <p:cNvSpPr/>
              <p:nvPr/>
            </p:nvSpPr>
            <p:spPr>
              <a:xfrm>
                <a:off x="3048206" y="4710693"/>
                <a:ext cx="272510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𝛕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CL" sz="20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</a:rPr>
                        <m:t>Tr</m:t>
                      </m:r>
                      <m:d>
                        <m:d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𝛔</m:t>
                          </m:r>
                        </m:e>
                      </m:d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d>
                        <m:d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</m:t>
                          </m:r>
                        </m:e>
                      </m:d>
                    </m:oMath>
                  </m:oMathPara>
                </a14:m>
                <a:endParaRPr lang="es-CL" sz="2000" b="0" dirty="0">
                  <a:ea typeface="Cambria Math" panose="02040503050406030204" pitchFamily="18" charset="0"/>
                </a:endParaRPr>
              </a:p>
              <a:p>
                <a:endParaRPr lang="es-CL" sz="2000" b="0" dirty="0">
                  <a:ea typeface="Cambria Math" panose="02040503050406030204" pitchFamily="18" charset="0"/>
                </a:endParaRPr>
              </a:p>
              <a:p>
                <a:endParaRPr lang="es-CL" sz="20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39E7CA8D-8815-470F-AC30-71213F1B9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206" y="4710693"/>
                <a:ext cx="2725105" cy="1323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B761456-31F8-49D5-92AD-641D8225C579}"/>
                  </a:ext>
                </a:extLst>
              </p:cNvPr>
              <p:cNvSpPr txBox="1"/>
              <p:nvPr/>
            </p:nvSpPr>
            <p:spPr>
              <a:xfrm>
                <a:off x="10177975" y="4015561"/>
                <a:ext cx="13872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B761456-31F8-49D5-92AD-641D8225C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7975" y="4015561"/>
                <a:ext cx="1387239" cy="276999"/>
              </a:xfrm>
              <a:prstGeom prst="rect">
                <a:avLst/>
              </a:prstGeom>
              <a:blipFill>
                <a:blip r:embed="rId7"/>
                <a:stretch>
                  <a:fillRect l="-5727" t="-4444" r="-3524" b="-3555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5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Fluido incompresible, compresible,  y </a:t>
            </a:r>
            <a:r>
              <a:rPr lang="es-MX" sz="2800" b="1" dirty="0" err="1">
                <a:solidFill>
                  <a:srgbClr val="014076"/>
                </a:solidFill>
              </a:rPr>
              <a:t>barotrópico</a:t>
            </a:r>
            <a:endParaRPr lang="es-MX" sz="2800" b="1" dirty="0">
              <a:solidFill>
                <a:srgbClr val="014076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768678"/>
            <a:ext cx="9144000" cy="4112023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 incompresible: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Densidad constante.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Movimiento isocórico</a:t>
            </a:r>
          </a:p>
          <a:p>
            <a:pPr lvl="1">
              <a:lnSpc>
                <a:spcPct val="150000"/>
              </a:lnSpc>
            </a:pPr>
            <a:endParaRPr lang="es-MX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Fluido compresible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Presión depende de la densidad de masa y temperatura.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Descrita a través de la ecuación de estado: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b="1" dirty="0"/>
              <a:t>fluido </a:t>
            </a:r>
            <a:r>
              <a:rPr lang="es-CL" b="1" dirty="0" err="1"/>
              <a:t>barotrópico</a:t>
            </a:r>
            <a:endParaRPr lang="es-CL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Ecuación cinética de estado en función de la densidad.</a:t>
            </a: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8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A59BF3F-B37C-494C-96D1-07F109356E5D}"/>
                  </a:ext>
                </a:extLst>
              </p:cNvPr>
              <p:cNvSpPr txBox="1"/>
              <p:nvPr/>
            </p:nvSpPr>
            <p:spPr>
              <a:xfrm>
                <a:off x="4593495" y="2020984"/>
                <a:ext cx="74821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ρ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</a:rPr>
                            <m:t>dt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A59BF3F-B37C-494C-96D1-07F109356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495" y="2020984"/>
                <a:ext cx="748218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FCA2D5B-470D-4A4B-82AD-A70C65ED7910}"/>
                  </a:ext>
                </a:extLst>
              </p:cNvPr>
              <p:cNvSpPr txBox="1"/>
              <p:nvPr/>
            </p:nvSpPr>
            <p:spPr>
              <a:xfrm>
                <a:off x="6729402" y="2145440"/>
                <a:ext cx="1629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s-CL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ρ</m:t>
                          </m:r>
                        </m:e>
                      </m:acc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CL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∇∙</m:t>
                          </m:r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e>
                      </m:d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FCA2D5B-470D-4A4B-82AD-A70C65ED7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402" y="2145440"/>
                <a:ext cx="1629099" cy="276999"/>
              </a:xfrm>
              <a:prstGeom prst="rect">
                <a:avLst/>
              </a:prstGeom>
              <a:blipFill>
                <a:blip r:embed="rId4"/>
                <a:stretch>
                  <a:fillRect l="-2996" t="-4444" r="-2622" b="-26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10E3D45-7DA2-47F5-9799-725996B221A7}"/>
                  </a:ext>
                </a:extLst>
              </p:cNvPr>
              <p:cNvSpPr/>
              <p:nvPr/>
            </p:nvSpPr>
            <p:spPr>
              <a:xfrm>
                <a:off x="4450089" y="2640928"/>
                <a:ext cx="12899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∇∙</m:t>
                          </m:r>
                          <m:r>
                            <a:rPr lang="es-CL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e>
                      </m:d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10E3D45-7DA2-47F5-9799-725996B221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89" y="2640928"/>
                <a:ext cx="12899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CDFABC-0E3C-470A-9B53-443A9A64FCC4}"/>
                  </a:ext>
                </a:extLst>
              </p:cNvPr>
              <p:cNvSpPr txBox="1"/>
              <p:nvPr/>
            </p:nvSpPr>
            <p:spPr>
              <a:xfrm>
                <a:off x="7892367" y="4297062"/>
                <a:ext cx="11544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CDFABC-0E3C-470A-9B53-443A9A64F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367" y="4297062"/>
                <a:ext cx="1154483" cy="276999"/>
              </a:xfrm>
              <a:prstGeom prst="rect">
                <a:avLst/>
              </a:prstGeom>
              <a:blipFill>
                <a:blip r:embed="rId6"/>
                <a:stretch>
                  <a:fillRect l="-6878" t="-2222" r="-7407" b="-3555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D06F03EE-4ECF-4B35-AF80-1302F004886D}"/>
                  </a:ext>
                </a:extLst>
              </p:cNvPr>
              <p:cNvSpPr/>
              <p:nvPr/>
            </p:nvSpPr>
            <p:spPr>
              <a:xfrm>
                <a:off x="7841575" y="5511369"/>
                <a:ext cx="111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s-CL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ρ</m:t>
                      </m:r>
                      <m:r>
                        <a:rPr lang="es-CL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D06F03EE-4ECF-4B35-AF80-1302F0048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575" y="5511369"/>
                <a:ext cx="111633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1601E5A-203D-48A4-A236-EC490A8AC1E9}"/>
              </a:ext>
            </a:extLst>
          </p:cNvPr>
          <p:cNvCxnSpPr>
            <a:cxnSpLocks/>
          </p:cNvCxnSpPr>
          <p:nvPr/>
        </p:nvCxnSpPr>
        <p:spPr>
          <a:xfrm>
            <a:off x="5562600" y="2320098"/>
            <a:ext cx="962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EDBA1966-5EBE-41DD-BCB2-CCB71881B377}"/>
              </a:ext>
            </a:extLst>
          </p:cNvPr>
          <p:cNvSpPr/>
          <p:nvPr/>
        </p:nvSpPr>
        <p:spPr>
          <a:xfrm>
            <a:off x="5095073" y="1677889"/>
            <a:ext cx="1429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s-MX" sz="1200" dirty="0"/>
              <a:t>Ecuación de </a:t>
            </a:r>
          </a:p>
          <a:p>
            <a:pPr lvl="1" algn="ctr"/>
            <a:r>
              <a:rPr lang="es-MX" sz="1200" dirty="0"/>
              <a:t>continuidad</a:t>
            </a:r>
          </a:p>
          <a:p>
            <a:pPr lvl="1" algn="ctr"/>
            <a:r>
              <a:rPr lang="es-MX" sz="1200" dirty="0"/>
              <a:t> de masa</a:t>
            </a:r>
          </a:p>
        </p:txBody>
      </p:sp>
    </p:spTree>
    <p:extLst>
      <p:ext uri="{BB962C8B-B14F-4D97-AF65-F5344CB8AC3E}">
        <p14:creationId xmlns:p14="http://schemas.microsoft.com/office/powerpoint/2010/main" val="30570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A615-64AE-410B-93F7-5394F47B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4" y="779479"/>
            <a:ext cx="4701542" cy="56387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rgbClr val="014076"/>
                </a:solidFill>
              </a:rPr>
              <a:t>Flujo </a:t>
            </a:r>
            <a:r>
              <a:rPr lang="es-MX" sz="2800" b="1" dirty="0" err="1">
                <a:solidFill>
                  <a:srgbClr val="014076"/>
                </a:solidFill>
              </a:rPr>
              <a:t>irrotacional</a:t>
            </a:r>
            <a:r>
              <a:rPr lang="es-MX" sz="2800" b="1" dirty="0">
                <a:solidFill>
                  <a:srgbClr val="014076"/>
                </a:solidFill>
              </a:rPr>
              <a:t> y</a:t>
            </a:r>
            <a:br>
              <a:rPr lang="es-MX" sz="2800" b="1" dirty="0">
                <a:solidFill>
                  <a:srgbClr val="014076"/>
                </a:solidFill>
              </a:rPr>
            </a:br>
            <a:r>
              <a:rPr lang="es-MX" sz="2800" b="1" dirty="0">
                <a:solidFill>
                  <a:srgbClr val="014076"/>
                </a:solidFill>
              </a:rPr>
              <a:t> flujo constante (estacionario)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69044-1283-4EE2-99DD-F69E02F1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1465039"/>
            <a:ext cx="9144000" cy="4112023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Flujo </a:t>
            </a:r>
            <a:r>
              <a:rPr lang="es-MX" b="1" dirty="0" err="1"/>
              <a:t>irrotacional</a:t>
            </a:r>
            <a:r>
              <a:rPr lang="es-MX" b="1" dirty="0"/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/>
              <a:t>Tensor spin es nulo en cada punto del fluido.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/>
              <a:t>Irrotacional</a:t>
            </a:r>
            <a:r>
              <a:rPr lang="es-MX" b="1" dirty="0"/>
              <a:t> e incompresible: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b="1" dirty="0"/>
              <a:t>Flujo constante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Tasa de cambio de la velocidad.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563F20-7823-426F-B78E-079E0A093B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9</a:t>
            </a:fld>
            <a:endParaRPr lang="es-MX"/>
          </a:p>
        </p:txBody>
      </p:sp>
      <p:pic>
        <p:nvPicPr>
          <p:cNvPr id="7" name="Picture 2" descr="Magíster en Ciencias de la Ingeniería, mención Ingeniería Mecánica ...">
            <a:extLst>
              <a:ext uri="{FF2B5EF4-FFF2-40B4-BE49-F238E27FC236}">
                <a16:creationId xmlns:a16="http://schemas.microsoft.com/office/drawing/2014/main" id="{AC6420EF-32C1-4287-A1FF-FA51E697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124" y="152400"/>
            <a:ext cx="3048000" cy="8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4C01AB-B6A7-4868-B65C-85B17CAF1A6E}"/>
                  </a:ext>
                </a:extLst>
              </p:cNvPr>
              <p:cNvSpPr txBox="1"/>
              <p:nvPr/>
            </p:nvSpPr>
            <p:spPr>
              <a:xfrm>
                <a:off x="6589977" y="1769439"/>
                <a:ext cx="2728311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𝐖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C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es-CL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  <m:r>
                            <a:rPr lang="es-C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CL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L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L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s-CL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s-CL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p>
                          </m:sSup>
                        </m:e>
                      </m:d>
                      <m:r>
                        <a:rPr lang="es-CL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4C01AB-B6A7-4868-B65C-85B17CAF1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977" y="1769439"/>
                <a:ext cx="2728311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E470D78-4044-4FF4-821C-CFA5F1117D80}"/>
                  </a:ext>
                </a:extLst>
              </p:cNvPr>
              <p:cNvSpPr txBox="1"/>
              <p:nvPr/>
            </p:nvSpPr>
            <p:spPr>
              <a:xfrm>
                <a:off x="6575909" y="2421234"/>
                <a:ext cx="14031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 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E470D78-4044-4FF4-821C-CFA5F1117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909" y="2421234"/>
                <a:ext cx="1403141" cy="307777"/>
              </a:xfrm>
              <a:prstGeom prst="rect">
                <a:avLst/>
              </a:prstGeom>
              <a:blipFill>
                <a:blip r:embed="rId4"/>
                <a:stretch>
                  <a:fillRect l="-2174" b="-58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70BAACA-C52C-43B5-82D3-A9F0245E5091}"/>
                  </a:ext>
                </a:extLst>
              </p:cNvPr>
              <p:cNvSpPr txBox="1"/>
              <p:nvPr/>
            </p:nvSpPr>
            <p:spPr>
              <a:xfrm>
                <a:off x="5394428" y="3207539"/>
                <a:ext cx="27805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 </m:t>
                      </m:r>
                      <m:r>
                        <m:rPr>
                          <m:sty m:val="p"/>
                        </m:rP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CL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sz="20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70BAACA-C52C-43B5-82D3-A9F0245E5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428" y="3207539"/>
                <a:ext cx="2780569" cy="307777"/>
              </a:xfrm>
              <a:prstGeom prst="rect">
                <a:avLst/>
              </a:prstGeom>
              <a:blipFill>
                <a:blip r:embed="rId5"/>
                <a:stretch>
                  <a:fillRect l="-1754" r="-1535" b="-23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DF9D3F8-CFD6-4ABB-AA77-3E526C4B1D71}"/>
                  </a:ext>
                </a:extLst>
              </p:cNvPr>
              <p:cNvSpPr txBox="1"/>
              <p:nvPr/>
            </p:nvSpPr>
            <p:spPr>
              <a:xfrm>
                <a:off x="5627557" y="4698076"/>
                <a:ext cx="1561325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</m:acc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CL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  <m:r>
                        <a:rPr lang="es-C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DF9D3F8-CFD6-4ABB-AA77-3E526C4B1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557" y="4698076"/>
                <a:ext cx="1561325" cy="526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6B6053F-736F-4B34-99DB-88D148342D92}"/>
              </a:ext>
            </a:extLst>
          </p:cNvPr>
          <p:cNvCxnSpPr/>
          <p:nvPr/>
        </p:nvCxnSpPr>
        <p:spPr>
          <a:xfrm flipV="1">
            <a:off x="6033734" y="4560499"/>
            <a:ext cx="336626" cy="730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7C620C6-9FDC-4AA7-AD4A-54968DD7E40F}"/>
              </a:ext>
            </a:extLst>
          </p:cNvPr>
          <p:cNvSpPr txBox="1"/>
          <p:nvPr/>
        </p:nvSpPr>
        <p:spPr>
          <a:xfrm>
            <a:off x="6334454" y="419256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316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1D4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E257055-134D-445D-8AEB-7DBEEC31213D}" vid="{BFE2C5BC-C9C2-4D10-8AD6-3AC9AA465D4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D4E6EBF437E46A0F8B8BDCA436DC5" ma:contentTypeVersion="10" ma:contentTypeDescription="Create a new document." ma:contentTypeScope="" ma:versionID="93d633f6cb585c31b8407994b0019602">
  <xsd:schema xmlns:xsd="http://www.w3.org/2001/XMLSchema" xmlns:xs="http://www.w3.org/2001/XMLSchema" xmlns:p="http://schemas.microsoft.com/office/2006/metadata/properties" xmlns:ns3="a8eaad73-17ed-4ec6-8af3-48b25740ae09" targetNamespace="http://schemas.microsoft.com/office/2006/metadata/properties" ma:root="true" ma:fieldsID="372d1797e4b203fc05537a7987298b0f" ns3:_="">
    <xsd:import namespace="a8eaad73-17ed-4ec6-8af3-48b25740ae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aad73-17ed-4ec6-8af3-48b25740a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4EFCD-63F2-4239-840A-E8D746A97ECA}">
  <ds:schemaRefs>
    <ds:schemaRef ds:uri="http://purl.org/dc/terms/"/>
    <ds:schemaRef ds:uri="http://schemas.microsoft.com/office/2006/documentManagement/types"/>
    <ds:schemaRef ds:uri="http://purl.org/dc/elements/1.1/"/>
    <ds:schemaRef ds:uri="a8eaad73-17ed-4ec6-8af3-48b25740ae0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301CA0-B847-4FA0-A5B5-C076DBC04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eaad73-17ed-4ec6-8af3-48b25740ae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435091-B75F-490E-80B6-7183B1701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8936</TotalTime>
  <Words>1360</Words>
  <Application>Microsoft Office PowerPoint</Application>
  <PresentationFormat>Panorámica</PresentationFormat>
  <Paragraphs>423</Paragraphs>
  <Slides>21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Wingdings</vt:lpstr>
      <vt:lpstr>Tema1</vt:lpstr>
      <vt:lpstr>Presentación de PowerPoint</vt:lpstr>
      <vt:lpstr>Derivada temporal</vt:lpstr>
      <vt:lpstr>Trayectoria y línea de corriente</vt:lpstr>
      <vt:lpstr>Ecuaciones de balance del  problema termomecánico</vt:lpstr>
      <vt:lpstr>Presentación de PowerPoint</vt:lpstr>
      <vt:lpstr>Fluidos en reposo y en movimiento</vt:lpstr>
      <vt:lpstr>Fluidos no viscosos y viscosos</vt:lpstr>
      <vt:lpstr>Fluido incompresible, compresible,  y barotrópico</vt:lpstr>
      <vt:lpstr>Flujo irrotacional y  flujo constante (estacionario)</vt:lpstr>
      <vt:lpstr>Ecuaciones constitutivas en fluidos viscosos</vt:lpstr>
      <vt:lpstr>Fluido barotrópico perfecto</vt:lpstr>
      <vt:lpstr>Fluido newtoniano viscoso</vt:lpstr>
      <vt:lpstr>Presentación de PowerPoint</vt:lpstr>
      <vt:lpstr>Presentación de PowerPoint</vt:lpstr>
      <vt:lpstr>Presentación de PowerPoint</vt:lpstr>
      <vt:lpstr>Fluido newtoniano viscoso barotrópico</vt:lpstr>
      <vt:lpstr>Fluido Newtoniano viscoso</vt:lpstr>
      <vt:lpstr>Fluido newtoniano viscoso </vt:lpstr>
      <vt:lpstr>Fluido de Stokes</vt:lpstr>
      <vt:lpstr>Referencias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Muñoz Fernández</dc:creator>
  <cp:lastModifiedBy>Usuario</cp:lastModifiedBy>
  <cp:revision>310</cp:revision>
  <dcterms:created xsi:type="dcterms:W3CDTF">2020-07-17T08:32:39Z</dcterms:created>
  <dcterms:modified xsi:type="dcterms:W3CDTF">2021-06-10T12:00:30Z</dcterms:modified>
</cp:coreProperties>
</file>