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4" r:id="rId3"/>
    <p:sldId id="303" r:id="rId4"/>
    <p:sldId id="315" r:id="rId5"/>
    <p:sldId id="316" r:id="rId6"/>
    <p:sldId id="317" r:id="rId7"/>
    <p:sldId id="318" r:id="rId8"/>
    <p:sldId id="326" r:id="rId9"/>
    <p:sldId id="320" r:id="rId10"/>
    <p:sldId id="321" r:id="rId11"/>
    <p:sldId id="324" r:id="rId12"/>
    <p:sldId id="327" r:id="rId13"/>
    <p:sldId id="323" r:id="rId14"/>
    <p:sldId id="325" r:id="rId15"/>
    <p:sldId id="313" r:id="rId1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6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23-10-2018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848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23-10-2018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472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23-10-2018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7313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23-10-2018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0978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23-10-2018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505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23-10-2018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048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23-10-2018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449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23-10-2018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0136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23-10-2018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697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23-10-2018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282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23-10-2018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3299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655E5-1E99-4286-AA1E-E11EB34EF0AB}" type="datetimeFigureOut">
              <a:rPr lang="es-CL" smtClean="0"/>
              <a:t>23-10-2018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92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 smtClean="0">
                <a:solidFill>
                  <a:schemeClr val="tx2"/>
                </a:solidFill>
                <a:latin typeface="Times" pitchFamily="18" charset="0"/>
              </a:rPr>
              <a:t>Clase 5:</a:t>
            </a:r>
            <a:br>
              <a:rPr lang="es-CL" b="1" dirty="0" smtClean="0">
                <a:solidFill>
                  <a:schemeClr val="tx2"/>
                </a:solidFill>
                <a:latin typeface="Times" pitchFamily="18" charset="0"/>
              </a:rPr>
            </a:br>
            <a:r>
              <a:rPr lang="es-CL" b="1" dirty="0" smtClean="0">
                <a:solidFill>
                  <a:schemeClr val="tx2"/>
                </a:solidFill>
                <a:latin typeface="Times" pitchFamily="18" charset="0"/>
              </a:rPr>
              <a:t>Casos hiperestáticos, carga térmica y teorema de </a:t>
            </a:r>
            <a:r>
              <a:rPr lang="es-CL" b="1" dirty="0" err="1" smtClean="0">
                <a:solidFill>
                  <a:schemeClr val="tx2"/>
                </a:solidFill>
                <a:latin typeface="Times" pitchFamily="18" charset="0"/>
              </a:rPr>
              <a:t>Castigliano</a:t>
            </a:r>
            <a:endParaRPr lang="es-CL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128792" cy="1198984"/>
          </a:xfrm>
        </p:spPr>
        <p:txBody>
          <a:bodyPr>
            <a:normAutofit/>
          </a:bodyPr>
          <a:lstStyle/>
          <a:p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Universidad de Santiago de Chile (USACH) </a:t>
            </a:r>
          </a:p>
          <a:p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Facultad de Ingeniería - Departamento de Ingeniería Mecánica</a:t>
            </a:r>
          </a:p>
          <a:p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 Av. </a:t>
            </a:r>
            <a:r>
              <a:rPr lang="es-CL" sz="1600" dirty="0" err="1" smtClean="0">
                <a:solidFill>
                  <a:schemeClr val="tx1"/>
                </a:solidFill>
                <a:latin typeface="Times" pitchFamily="18" charset="0"/>
              </a:rPr>
              <a:t>Bdo</a:t>
            </a:r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. O’Higgins 3363 - Santiago - CHILE</a:t>
            </a:r>
            <a:endParaRPr lang="es-CL" sz="1600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043608" y="5254352"/>
            <a:ext cx="7128792" cy="1198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dirty="0" smtClean="0">
                <a:solidFill>
                  <a:schemeClr val="tx2"/>
                </a:solidFill>
                <a:latin typeface="Times" pitchFamily="18" charset="0"/>
              </a:rPr>
              <a:t>Ingeniería Civil Mecánica </a:t>
            </a:r>
          </a:p>
          <a:p>
            <a:r>
              <a:rPr lang="es-CL" sz="1600" dirty="0" smtClean="0">
                <a:solidFill>
                  <a:schemeClr val="tx2"/>
                </a:solidFill>
                <a:latin typeface="Times" pitchFamily="18" charset="0"/>
              </a:rPr>
              <a:t>Marzo - 2018</a:t>
            </a:r>
            <a:endParaRPr lang="es-CL" sz="1600" dirty="0">
              <a:solidFill>
                <a:schemeClr val="tx2"/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40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Energía de deformación en barras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648072"/>
          </a:xfrm>
        </p:spPr>
        <p:txBody>
          <a:bodyPr>
            <a:normAutofit/>
          </a:bodyPr>
          <a:lstStyle/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Luego:</a:t>
            </a: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8259116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238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Teorema de </a:t>
            </a:r>
            <a:r>
              <a:rPr lang="es-CL" sz="3200" dirty="0" err="1" smtClean="0">
                <a:solidFill>
                  <a:schemeClr val="tx2"/>
                </a:solidFill>
                <a:latin typeface="Times" pitchFamily="18" charset="0"/>
              </a:rPr>
              <a:t>Castigliano</a:t>
            </a:r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 para barras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648072"/>
          </a:xfrm>
        </p:spPr>
        <p:txBody>
          <a:bodyPr>
            <a:normAutofit/>
          </a:bodyPr>
          <a:lstStyle/>
          <a:p>
            <a:r>
              <a:rPr lang="es-CL" sz="2400" dirty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Se tiene el siguiente caso: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445224"/>
            <a:ext cx="1368152" cy="970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452437"/>
            <a:ext cx="1963688" cy="956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72816"/>
            <a:ext cx="7056784" cy="2990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79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Teorema de </a:t>
            </a:r>
            <a:r>
              <a:rPr lang="es-CL" sz="3200" dirty="0" err="1" smtClean="0">
                <a:solidFill>
                  <a:schemeClr val="tx2"/>
                </a:solidFill>
                <a:latin typeface="Times" pitchFamily="18" charset="0"/>
              </a:rPr>
              <a:t>Castigliano</a:t>
            </a:r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 para barras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648072"/>
          </a:xfrm>
        </p:spPr>
        <p:txBody>
          <a:bodyPr>
            <a:normAutofit/>
          </a:bodyPr>
          <a:lstStyle/>
          <a:p>
            <a:r>
              <a:rPr lang="es-CL" sz="2400" dirty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Se tiene el siguiente caso: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4536504" cy="4557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910" y="2276872"/>
            <a:ext cx="2396219" cy="113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565" y="4321753"/>
            <a:ext cx="3586907" cy="105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46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Teorema de </a:t>
            </a:r>
            <a:r>
              <a:rPr lang="es-CL" sz="3200" dirty="0" err="1" smtClean="0">
                <a:solidFill>
                  <a:schemeClr val="tx2"/>
                </a:solidFill>
                <a:latin typeface="Times" pitchFamily="18" charset="0"/>
              </a:rPr>
              <a:t>Castigliano</a:t>
            </a:r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 generalizado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648072"/>
          </a:xfrm>
        </p:spPr>
        <p:txBody>
          <a:bodyPr>
            <a:normAutofit/>
          </a:bodyPr>
          <a:lstStyle/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Se tiene el siguiente caso:</a:t>
            </a: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4551342" cy="41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585" y="2276872"/>
            <a:ext cx="3142635" cy="496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5692" y="4509120"/>
            <a:ext cx="26384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916" y="3387097"/>
            <a:ext cx="13239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930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Ejemplo</a:t>
            </a:r>
            <a:endParaRPr lang="es-CL" sz="3200" i="1" dirty="0">
              <a:solidFill>
                <a:schemeClr val="tx2"/>
              </a:solidFill>
              <a:latin typeface="Times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8496002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445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 smtClean="0">
                <a:solidFill>
                  <a:schemeClr val="tx2"/>
                </a:solidFill>
                <a:latin typeface="Times" pitchFamily="18" charset="0"/>
              </a:rPr>
              <a:t>Clase 5:</a:t>
            </a:r>
            <a:br>
              <a:rPr lang="es-CL" b="1" dirty="0" smtClean="0">
                <a:solidFill>
                  <a:schemeClr val="tx2"/>
                </a:solidFill>
                <a:latin typeface="Times" pitchFamily="18" charset="0"/>
              </a:rPr>
            </a:br>
            <a:r>
              <a:rPr lang="es-CL" b="1" dirty="0" smtClean="0">
                <a:solidFill>
                  <a:schemeClr val="tx2"/>
                </a:solidFill>
                <a:latin typeface="Times" pitchFamily="18" charset="0"/>
              </a:rPr>
              <a:t>Casos hiperestáticos, carga térmica y teorema de </a:t>
            </a:r>
            <a:r>
              <a:rPr lang="es-CL" b="1" dirty="0" err="1" smtClean="0">
                <a:solidFill>
                  <a:schemeClr val="tx2"/>
                </a:solidFill>
                <a:latin typeface="Times" pitchFamily="18" charset="0"/>
              </a:rPr>
              <a:t>Castigliano</a:t>
            </a:r>
            <a:endParaRPr lang="es-CL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128792" cy="1198984"/>
          </a:xfrm>
        </p:spPr>
        <p:txBody>
          <a:bodyPr>
            <a:normAutofit/>
          </a:bodyPr>
          <a:lstStyle/>
          <a:p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Universidad de Santiago de Chile (USACH) </a:t>
            </a:r>
          </a:p>
          <a:p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Facultad de Ingeniería - Departamento de Ingeniería Mecánica</a:t>
            </a:r>
          </a:p>
          <a:p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 Av. </a:t>
            </a:r>
            <a:r>
              <a:rPr lang="es-CL" sz="1600" dirty="0" err="1" smtClean="0">
                <a:solidFill>
                  <a:schemeClr val="tx1"/>
                </a:solidFill>
                <a:latin typeface="Times" pitchFamily="18" charset="0"/>
              </a:rPr>
              <a:t>Bdo</a:t>
            </a:r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. O’Higgins 3363 - Santiago - CHILE</a:t>
            </a:r>
            <a:endParaRPr lang="es-CL" sz="1600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043608" y="5254352"/>
            <a:ext cx="7128792" cy="1198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dirty="0" smtClean="0">
                <a:solidFill>
                  <a:schemeClr val="tx2"/>
                </a:solidFill>
                <a:latin typeface="Times" pitchFamily="18" charset="0"/>
              </a:rPr>
              <a:t>Ingeniería Civil Mecánica </a:t>
            </a:r>
          </a:p>
          <a:p>
            <a:r>
              <a:rPr lang="es-CL" sz="1600" dirty="0" smtClean="0">
                <a:solidFill>
                  <a:schemeClr val="tx2"/>
                </a:solidFill>
                <a:latin typeface="Times" pitchFamily="18" charset="0"/>
              </a:rPr>
              <a:t>Marzo - 2018</a:t>
            </a:r>
            <a:endParaRPr lang="es-CL" sz="1600" dirty="0">
              <a:solidFill>
                <a:schemeClr val="tx2"/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1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Estructuras de barras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pic>
        <p:nvPicPr>
          <p:cNvPr id="12" name="Picture 8" descr="m00s5f0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060848"/>
            <a:ext cx="4896544" cy="3363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484784"/>
            <a:ext cx="4181193" cy="4557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720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Estructuras de barras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648072"/>
          </a:xfrm>
        </p:spPr>
        <p:txBody>
          <a:bodyPr>
            <a:normAutofit/>
          </a:bodyPr>
          <a:lstStyle/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Se tienen los siguientes casos</a:t>
            </a: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734568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58716"/>
            <a:ext cx="7488832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78" y="5058916"/>
            <a:ext cx="746723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327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Sistemas hiperestáticos</a:t>
            </a:r>
            <a:endParaRPr lang="es-CL" sz="3200" i="1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980728"/>
            <a:ext cx="8208912" cy="1008112"/>
          </a:xfrm>
        </p:spPr>
        <p:txBody>
          <a:bodyPr>
            <a:normAutofit/>
          </a:bodyPr>
          <a:lstStyle/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Los sistemas hiperestáticos tienen mas solicitaciones externas de las necesaria para mantener el equilibrio estático</a:t>
            </a: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92896"/>
            <a:ext cx="6383987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2160240" cy="4116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80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Ejemplo</a:t>
            </a:r>
            <a:endParaRPr lang="es-CL" sz="3200" i="1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980728"/>
            <a:ext cx="8280920" cy="1800200"/>
          </a:xfrm>
        </p:spPr>
        <p:txBody>
          <a:bodyPr>
            <a:normAutofit lnSpcReduction="10000"/>
          </a:bodyPr>
          <a:lstStyle/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Se tiene la estructura de la figura donde la viga AH es rígida, a la cual se articulan la barras BD, CE, IG, JH. Las barras son de acero (E=210 [GPa]) y todas tienen la misma área transversal de 300 [mm</a:t>
            </a:r>
            <a:r>
              <a:rPr lang="es-CL" sz="2400" baseline="30000" dirty="0"/>
              <a:t>2</a:t>
            </a:r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]. Calcule los esfuerzos en todas las barras si la fuerza es de 10 [KN].</a:t>
            </a: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61962"/>
            <a:ext cx="8496002" cy="3907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223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Efecto de la temperatura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648072"/>
          </a:xfrm>
        </p:spPr>
        <p:txBody>
          <a:bodyPr>
            <a:normAutofit/>
          </a:bodyPr>
          <a:lstStyle/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Se tienen los siguientes efectos:</a:t>
            </a: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0" y="1484784"/>
            <a:ext cx="4617752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http://www.jmcprl.net/ntps/@datos/ntp_200_archivos/n200_01.j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1" y="1484784"/>
            <a:ext cx="5004049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637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6928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Deformación en barras por carga térmica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24744"/>
            <a:ext cx="6408712" cy="2398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337" y="3933056"/>
            <a:ext cx="3551318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222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Ejemplo</a:t>
            </a:r>
            <a:endParaRPr lang="es-CL" sz="3200" i="1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980728"/>
            <a:ext cx="8280920" cy="1800200"/>
          </a:xfrm>
        </p:spPr>
        <p:txBody>
          <a:bodyPr>
            <a:normAutofit lnSpcReduction="10000"/>
          </a:bodyPr>
          <a:lstStyle/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Se tiene la estructura de la figura donde la viga AH es rígida, a la cual se articulan la barras BD, CE, IG, JH. Las barras son de acero (E=210 [GPa</a:t>
            </a:r>
            <a:r>
              <a:rPr lang="es-CL" sz="2400" dirty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], </a:t>
            </a:r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α=12x</a:t>
            </a:r>
            <a:r>
              <a:rPr lang="es-CL" sz="2400" dirty="0">
                <a:latin typeface="Times" pitchFamily="18" charset="0"/>
              </a:rPr>
              <a:t> </a:t>
            </a:r>
            <a:r>
              <a:rPr lang="es-CL" sz="2400" dirty="0" smtClean="0">
                <a:latin typeface="Times" pitchFamily="18" charset="0"/>
              </a:rPr>
              <a:t>10</a:t>
            </a:r>
            <a:r>
              <a:rPr lang="es-CL" sz="2400" baseline="30000" dirty="0" smtClean="0">
                <a:latin typeface="Times" pitchFamily="18" charset="0"/>
              </a:rPr>
              <a:t>-6</a:t>
            </a:r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 [1/C</a:t>
            </a:r>
            <a:r>
              <a:rPr lang="es-CL" sz="2400" dirty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°].) </a:t>
            </a:r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y todas tienen la misma área transversal de 300 [mm</a:t>
            </a:r>
            <a:r>
              <a:rPr lang="es-CL" sz="2400" baseline="30000" dirty="0"/>
              <a:t>2</a:t>
            </a:r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]. Calcule los esfuerzos en todas las barras si la temperatura aumenta en 20 [C°].</a:t>
            </a: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96952"/>
            <a:ext cx="7662887" cy="3738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247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Energía de deformación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692696"/>
            <a:ext cx="8568952" cy="648072"/>
          </a:xfrm>
        </p:spPr>
        <p:txBody>
          <a:bodyPr>
            <a:normAutofit/>
          </a:bodyPr>
          <a:lstStyle/>
          <a:p>
            <a:r>
              <a:rPr lang="es-CL" sz="2400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Considere el siguiente caso:</a:t>
            </a:r>
            <a:endParaRPr lang="es-CL" sz="2400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452" y="1196752"/>
            <a:ext cx="5099095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897" y="3501008"/>
            <a:ext cx="6678204" cy="3078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527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6648</TotalTime>
  <Words>305</Words>
  <Application>Microsoft Office PowerPoint</Application>
  <PresentationFormat>Presentación en pantalla (4:3)</PresentationFormat>
  <Paragraphs>35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Clase 5: Casos hiperestáticos, carga térmica y teorema de Castigliano</vt:lpstr>
      <vt:lpstr>Estructuras de barras</vt:lpstr>
      <vt:lpstr>Estructuras de barras</vt:lpstr>
      <vt:lpstr>Sistemas hiperestáticos</vt:lpstr>
      <vt:lpstr>Ejemplo</vt:lpstr>
      <vt:lpstr>Efecto de la temperatura</vt:lpstr>
      <vt:lpstr>Deformación en barras por carga térmica</vt:lpstr>
      <vt:lpstr>Ejemplo</vt:lpstr>
      <vt:lpstr>Energía de deformación</vt:lpstr>
      <vt:lpstr>Energía de deformación en barras</vt:lpstr>
      <vt:lpstr>Teorema de Castigliano para barras</vt:lpstr>
      <vt:lpstr>Teorema de Castigliano para barras</vt:lpstr>
      <vt:lpstr>Teorema de Castigliano generalizado</vt:lpstr>
      <vt:lpstr>Ejemplo</vt:lpstr>
      <vt:lpstr>Clase 5: Casos hiperestáticos, carga térmica y teorema de Castigliano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Resistencia de Materiales – 15153 Presentación de la asignatura</dc:title>
  <dc:creator>USUARIOI</dc:creator>
  <cp:lastModifiedBy>USUARIOI</cp:lastModifiedBy>
  <cp:revision>121</cp:revision>
  <dcterms:created xsi:type="dcterms:W3CDTF">2018-03-16T01:42:08Z</dcterms:created>
  <dcterms:modified xsi:type="dcterms:W3CDTF">2018-10-23T04:00:42Z</dcterms:modified>
</cp:coreProperties>
</file>