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80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79" r:id="rId12"/>
    <p:sldId id="274" r:id="rId13"/>
    <p:sldId id="276" r:id="rId14"/>
    <p:sldId id="278" r:id="rId15"/>
    <p:sldId id="277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536" y="-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08-10-2018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84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08-10-2018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472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08-10-2018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731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08-10-2018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09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08-10-2018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50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08-10-2018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048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08-10-2018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44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08-10-2018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013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08-10-2018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697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08-10-2018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282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08-10-2018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329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655E5-1E99-4286-AA1E-E11EB34EF0AB}" type="datetimeFigureOut">
              <a:rPr lang="es-CL" smtClean="0"/>
              <a:t>08-10-2018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792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2"/>
                </a:solidFill>
                <a:latin typeface="Times" pitchFamily="18" charset="0"/>
              </a:rPr>
              <a:t>Clase 1:</a:t>
            </a:r>
            <a:br>
              <a:rPr lang="es-CL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CL" dirty="0" smtClean="0">
                <a:solidFill>
                  <a:schemeClr val="tx2"/>
                </a:solidFill>
                <a:latin typeface="Times" pitchFamily="18" charset="0"/>
              </a:rPr>
              <a:t>Esfuerzos normales</a:t>
            </a:r>
            <a:endParaRPr lang="es-CL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128792" cy="1198984"/>
          </a:xfrm>
        </p:spPr>
        <p:txBody>
          <a:bodyPr>
            <a:normAutofit/>
          </a:bodyPr>
          <a:lstStyle/>
          <a:p>
            <a:r>
              <a:rPr lang="es-CL" sz="1600" dirty="0" smtClean="0">
                <a:solidFill>
                  <a:schemeClr val="tx1"/>
                </a:solidFill>
                <a:latin typeface="Times" pitchFamily="18" charset="0"/>
              </a:rPr>
              <a:t>Universidad de Santiago de Chile (USACH) 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Times" pitchFamily="18" charset="0"/>
              </a:rPr>
              <a:t>Facultad de Ingeniería - Departamento de Ingeniería Mecánica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Times" pitchFamily="18" charset="0"/>
              </a:rPr>
              <a:t> Av. </a:t>
            </a:r>
            <a:r>
              <a:rPr lang="es-CL" sz="1600" dirty="0" err="1" smtClean="0">
                <a:solidFill>
                  <a:schemeClr val="tx1"/>
                </a:solidFill>
                <a:latin typeface="Times" pitchFamily="18" charset="0"/>
              </a:rPr>
              <a:t>Bdo</a:t>
            </a:r>
            <a:r>
              <a:rPr lang="es-CL" sz="1600" dirty="0" smtClean="0">
                <a:solidFill>
                  <a:schemeClr val="tx1"/>
                </a:solidFill>
                <a:latin typeface="Times" pitchFamily="18" charset="0"/>
              </a:rPr>
              <a:t>. O’Higgins 3363 - Santiago - CHILE</a:t>
            </a:r>
            <a:endParaRPr lang="es-CL" sz="16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043608" y="5254352"/>
            <a:ext cx="7128792" cy="119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 smtClean="0">
                <a:solidFill>
                  <a:schemeClr val="tx2"/>
                </a:solidFill>
                <a:latin typeface="Times" pitchFamily="18" charset="0"/>
              </a:rPr>
              <a:t>Ingeniería Civil Mecánica </a:t>
            </a:r>
          </a:p>
          <a:p>
            <a:r>
              <a:rPr lang="es-CL" sz="1600" dirty="0" smtClean="0">
                <a:solidFill>
                  <a:schemeClr val="tx2"/>
                </a:solidFill>
                <a:latin typeface="Times" pitchFamily="18" charset="0"/>
              </a:rPr>
              <a:t>Octubre - 2018</a:t>
            </a:r>
            <a:endParaRPr lang="es-CL" sz="1600" dirty="0">
              <a:solidFill>
                <a:schemeClr val="tx2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0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37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solidFill>
                  <a:schemeClr val="tx2"/>
                </a:solidFill>
                <a:latin typeface="Times" pitchFamily="18" charset="0"/>
              </a:rPr>
              <a:t>Esfuerzo normal</a:t>
            </a:r>
            <a:endParaRPr lang="es-CL" sz="3200" dirty="0">
              <a:solidFill>
                <a:schemeClr val="tx2"/>
              </a:solidFill>
              <a:latin typeface="Times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64372"/>
            <a:ext cx="4608512" cy="458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92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solidFill>
                  <a:schemeClr val="tx2"/>
                </a:solidFill>
                <a:latin typeface="Times" pitchFamily="18" charset="0"/>
              </a:rPr>
              <a:t>Importancia del esfuerzo</a:t>
            </a:r>
            <a:endParaRPr lang="es-CL" sz="3200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5148064" y="1628800"/>
            <a:ext cx="3600400" cy="4464496"/>
          </a:xfrm>
        </p:spPr>
        <p:txBody>
          <a:bodyPr>
            <a:normAutofit/>
          </a:bodyPr>
          <a:lstStyle/>
          <a:p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Ambas barras prismáticas están hechas del mismo material, el cual se sabe que no soporta mas de 700 Kgf/cm2.</a:t>
            </a:r>
          </a:p>
          <a:p>
            <a:endParaRPr lang="es-CL" sz="24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¿Cual de las 2 barras está mas solicitada?</a:t>
            </a:r>
          </a:p>
          <a:p>
            <a:endParaRPr lang="es-CL" sz="24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400" dirty="0" smtClean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4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400" dirty="0" smtClean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4" y="1556792"/>
            <a:ext cx="4419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89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solidFill>
                  <a:schemeClr val="tx2"/>
                </a:solidFill>
                <a:latin typeface="Times" pitchFamily="18" charset="0"/>
              </a:rPr>
              <a:t>Unidades de esfuerzo</a:t>
            </a:r>
            <a:endParaRPr lang="es-CL" sz="3200" dirty="0">
              <a:solidFill>
                <a:schemeClr val="tx2"/>
              </a:solidFill>
              <a:latin typeface="Times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3" y="4221088"/>
            <a:ext cx="8184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68752" cy="211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83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solidFill>
                  <a:schemeClr val="tx2"/>
                </a:solidFill>
                <a:latin typeface="Times" pitchFamily="18" charset="0"/>
              </a:rPr>
              <a:t> </a:t>
            </a:r>
            <a:r>
              <a:rPr lang="es-CL" sz="2400" dirty="0" smtClean="0">
                <a:solidFill>
                  <a:schemeClr val="tx2"/>
                </a:solidFill>
                <a:latin typeface="Times" pitchFamily="18" charset="0"/>
              </a:rPr>
              <a:t>Distribuciones variables del esfuerzo y principio de Saint </a:t>
            </a:r>
            <a:r>
              <a:rPr lang="es-CL" sz="2400" dirty="0" err="1" smtClean="0">
                <a:solidFill>
                  <a:schemeClr val="tx2"/>
                </a:solidFill>
                <a:latin typeface="Times" pitchFamily="18" charset="0"/>
              </a:rPr>
              <a:t>Venant</a:t>
            </a:r>
            <a:endParaRPr lang="es-CL" sz="2400" dirty="0">
              <a:solidFill>
                <a:schemeClr val="tx2"/>
              </a:solidFill>
              <a:latin typeface="Times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4149079"/>
            <a:ext cx="5940152" cy="242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60" y="1124744"/>
            <a:ext cx="5397264" cy="269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228184" y="1340768"/>
            <a:ext cx="2808312" cy="5184576"/>
          </a:xfrm>
        </p:spPr>
        <p:txBody>
          <a:bodyPr>
            <a:normAutofit/>
          </a:bodyPr>
          <a:lstStyle/>
          <a:p>
            <a:endParaRPr lang="es-CL" sz="2400" dirty="0" smtClean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Cambios de forma</a:t>
            </a:r>
          </a:p>
          <a:p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Concentradores de esfuerzo</a:t>
            </a:r>
          </a:p>
          <a:p>
            <a:endParaRPr lang="es-CL" sz="2400" dirty="0" smtClean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4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400" dirty="0" smtClean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4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Principio de Saint </a:t>
            </a:r>
            <a:r>
              <a:rPr lang="es-CL" sz="2400" dirty="0" err="1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Venant</a:t>
            </a:r>
            <a:endParaRPr lang="es-CL" sz="24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400" dirty="0" smtClean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4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400" dirty="0" smtClean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7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710952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solidFill>
                  <a:schemeClr val="tx2"/>
                </a:solidFill>
                <a:latin typeface="Times" pitchFamily="18" charset="0"/>
              </a:rPr>
              <a:t>Ejemplo (</a:t>
            </a:r>
            <a:r>
              <a:rPr lang="es-CL" sz="3200" dirty="0" err="1" smtClean="0">
                <a:solidFill>
                  <a:schemeClr val="tx2"/>
                </a:solidFill>
                <a:latin typeface="Times" pitchFamily="18" charset="0"/>
              </a:rPr>
              <a:t>Beer</a:t>
            </a:r>
            <a:r>
              <a:rPr lang="es-CL" sz="3200" dirty="0" smtClean="0">
                <a:solidFill>
                  <a:schemeClr val="tx2"/>
                </a:solidFill>
                <a:latin typeface="Times" pitchFamily="18" charset="0"/>
              </a:rPr>
              <a:t>)</a:t>
            </a:r>
            <a:endParaRPr lang="es-CL" sz="3200" dirty="0">
              <a:solidFill>
                <a:schemeClr val="tx2"/>
              </a:solidFill>
              <a:latin typeface="Times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736" y="3180853"/>
            <a:ext cx="653055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683568" y="908720"/>
            <a:ext cx="7992888" cy="247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La unión </a:t>
            </a:r>
            <a:r>
              <a:rPr lang="es-CL" sz="2000" dirty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CL" sz="20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un remolque de </a:t>
            </a:r>
            <a:r>
              <a:rPr lang="es-CL" sz="2000" dirty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avión </a:t>
            </a:r>
            <a:r>
              <a:rPr lang="es-CL" sz="20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se conecta a la rueda en el punto A. el sistema se sostiene por </a:t>
            </a:r>
            <a:r>
              <a:rPr lang="es-CL" sz="2000" dirty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medio </a:t>
            </a:r>
            <a:r>
              <a:rPr lang="es-CL" sz="20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de ruedas conectadas al elemento DEF, el cual se sostiene mediante un único </a:t>
            </a:r>
            <a:r>
              <a:rPr lang="es-CL" sz="2000" dirty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cilindro hidráulico </a:t>
            </a:r>
            <a:r>
              <a:rPr lang="es-CL" sz="20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cuyo vástago es de 25 </a:t>
            </a:r>
            <a:r>
              <a:rPr lang="es-CL" sz="2000" dirty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mm de </a:t>
            </a:r>
            <a:r>
              <a:rPr lang="es-CL" sz="20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diámetro. </a:t>
            </a:r>
            <a:r>
              <a:rPr lang="es-CL" sz="2000" dirty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La masa </a:t>
            </a:r>
            <a:r>
              <a:rPr lang="es-CL" sz="20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del sistema completo </a:t>
            </a:r>
            <a:r>
              <a:rPr lang="es-CL" sz="2000" dirty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es de </a:t>
            </a:r>
            <a:r>
              <a:rPr lang="es-CL" sz="20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200 </a:t>
            </a:r>
            <a:r>
              <a:rPr lang="es-CL" sz="2000" dirty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Kg y su centro de </a:t>
            </a:r>
            <a:r>
              <a:rPr lang="es-CL" sz="20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gravedad se muestra en la imagen. ¿Cuánto esfuerzo resiste el vástago del cilindro hidráulico?</a:t>
            </a:r>
          </a:p>
          <a:p>
            <a:endParaRPr lang="es-CL" sz="2400" dirty="0" smtClean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400" dirty="0" smtClean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400" b="1" dirty="0" smtClean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9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2"/>
                </a:solidFill>
                <a:latin typeface="Times" pitchFamily="18" charset="0"/>
              </a:rPr>
              <a:t>Clase 1:</a:t>
            </a:r>
            <a:br>
              <a:rPr lang="es-CL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CL" dirty="0" smtClean="0">
                <a:solidFill>
                  <a:schemeClr val="tx2"/>
                </a:solidFill>
                <a:latin typeface="Times" pitchFamily="18" charset="0"/>
              </a:rPr>
              <a:t>Esfuerzos normales</a:t>
            </a:r>
            <a:endParaRPr lang="es-CL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128792" cy="1198984"/>
          </a:xfrm>
        </p:spPr>
        <p:txBody>
          <a:bodyPr>
            <a:normAutofit/>
          </a:bodyPr>
          <a:lstStyle/>
          <a:p>
            <a:r>
              <a:rPr lang="es-CL" sz="1600" dirty="0" smtClean="0">
                <a:solidFill>
                  <a:schemeClr val="tx1"/>
                </a:solidFill>
                <a:latin typeface="Times" pitchFamily="18" charset="0"/>
              </a:rPr>
              <a:t>Universidad de Santiago de Chile (USACH) 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Times" pitchFamily="18" charset="0"/>
              </a:rPr>
              <a:t>Facultad de Ingeniería - Departamento de Ingeniería Mecánica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Times" pitchFamily="18" charset="0"/>
              </a:rPr>
              <a:t> Av. </a:t>
            </a:r>
            <a:r>
              <a:rPr lang="es-CL" sz="1600" dirty="0" err="1" smtClean="0">
                <a:solidFill>
                  <a:schemeClr val="tx1"/>
                </a:solidFill>
                <a:latin typeface="Times" pitchFamily="18" charset="0"/>
              </a:rPr>
              <a:t>Bdo</a:t>
            </a:r>
            <a:r>
              <a:rPr lang="es-CL" sz="1600" dirty="0" smtClean="0">
                <a:solidFill>
                  <a:schemeClr val="tx1"/>
                </a:solidFill>
                <a:latin typeface="Times" pitchFamily="18" charset="0"/>
              </a:rPr>
              <a:t>. O’Higgins 3363 - Santiago - CHILE</a:t>
            </a:r>
            <a:endParaRPr lang="es-CL" sz="16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043608" y="5254352"/>
            <a:ext cx="7128792" cy="119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 smtClean="0">
                <a:solidFill>
                  <a:schemeClr val="tx2"/>
                </a:solidFill>
                <a:latin typeface="Times" pitchFamily="18" charset="0"/>
              </a:rPr>
              <a:t>Ingeniería Civil Mecánica </a:t>
            </a:r>
          </a:p>
          <a:p>
            <a:r>
              <a:rPr lang="es-CL" sz="1600" dirty="0" smtClean="0">
                <a:solidFill>
                  <a:schemeClr val="tx2"/>
                </a:solidFill>
                <a:latin typeface="Times" pitchFamily="18" charset="0"/>
              </a:rPr>
              <a:t>Marzo - 2018</a:t>
            </a:r>
            <a:endParaRPr lang="es-CL" sz="1600" dirty="0">
              <a:solidFill>
                <a:schemeClr val="tx2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59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L" sz="3600" dirty="0" smtClean="0">
                <a:solidFill>
                  <a:schemeClr val="tx2"/>
                </a:solidFill>
                <a:latin typeface="Times" pitchFamily="18" charset="0"/>
              </a:rPr>
              <a:t>Resistencia de materiales</a:t>
            </a:r>
            <a:endParaRPr lang="es-CL" sz="3600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38746"/>
            <a:ext cx="8229600" cy="1324744"/>
          </a:xfrm>
        </p:spPr>
        <p:txBody>
          <a:bodyPr>
            <a:normAutofit fontScale="77500" lnSpcReduction="20000"/>
          </a:bodyPr>
          <a:lstStyle/>
          <a:p>
            <a:r>
              <a:rPr lang="es-CL" i="1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Rama de la mecánica encargada del estudio de los efectos de </a:t>
            </a:r>
            <a:r>
              <a:rPr lang="es-CL" b="1" i="1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deformación y esfuerzo</a:t>
            </a:r>
            <a:r>
              <a:rPr lang="es-CL" i="1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 en un cuerpo sujeto a cargas externas estableciendo </a:t>
            </a:r>
            <a:r>
              <a:rPr lang="es-CL" b="1" i="1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relaciones entre cargas externas y los efectos al interior</a:t>
            </a:r>
            <a:r>
              <a:rPr lang="es-CL" i="1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 del material.</a:t>
            </a:r>
            <a:endParaRPr lang="es-CL" i="1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52545"/>
            <a:ext cx="5632102" cy="3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10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851920" y="332656"/>
            <a:ext cx="1440160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Materiales</a:t>
            </a:r>
            <a:endParaRPr lang="es-CL" dirty="0">
              <a:solidFill>
                <a:schemeClr val="tx1"/>
              </a:solidFill>
            </a:endParaRPr>
          </a:p>
        </p:txBody>
      </p:sp>
      <p:cxnSp>
        <p:nvCxnSpPr>
          <p:cNvPr id="8" name="7 Conector recto de flecha"/>
          <p:cNvCxnSpPr>
            <a:stCxn id="6" idx="2"/>
            <a:endCxn id="12" idx="0"/>
          </p:cNvCxnSpPr>
          <p:nvPr/>
        </p:nvCxnSpPr>
        <p:spPr>
          <a:xfrm>
            <a:off x="4572000" y="836712"/>
            <a:ext cx="0" cy="6558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1187624" y="1492547"/>
            <a:ext cx="1800200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chemeClr val="tx1"/>
                </a:solidFill>
              </a:rPr>
              <a:t>Elasto</a:t>
            </a:r>
            <a:r>
              <a:rPr lang="es-CL" dirty="0" smtClean="0">
                <a:solidFill>
                  <a:schemeClr val="tx1"/>
                </a:solidFill>
              </a:rPr>
              <a:t>-plásticos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671900" y="1492547"/>
            <a:ext cx="1800200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Visco-elásticos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084168" y="1484784"/>
            <a:ext cx="1800200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chemeClr val="tx1"/>
                </a:solidFill>
              </a:rPr>
              <a:t>Hiper</a:t>
            </a:r>
            <a:r>
              <a:rPr lang="es-CL" dirty="0" smtClean="0">
                <a:solidFill>
                  <a:schemeClr val="tx1"/>
                </a:solidFill>
              </a:rPr>
              <a:t>-elásticos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051720" y="2372170"/>
            <a:ext cx="1800200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Lineal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5472100" y="2348880"/>
            <a:ext cx="1800200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No Lineal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267744" y="3391559"/>
            <a:ext cx="1800200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Elásticos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5191109" y="3391559"/>
            <a:ext cx="1800200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Plásticos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1043608" y="4365104"/>
            <a:ext cx="1800200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Isótropo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3887924" y="4509120"/>
            <a:ext cx="1800200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Ortótropo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6372200" y="4365104"/>
            <a:ext cx="1800200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Anisótropo</a:t>
            </a:r>
            <a:endParaRPr lang="es-CL" dirty="0">
              <a:solidFill>
                <a:schemeClr val="tx1"/>
              </a:solidFill>
            </a:endParaRPr>
          </a:p>
        </p:txBody>
      </p:sp>
      <p:cxnSp>
        <p:nvCxnSpPr>
          <p:cNvPr id="26" name="25 Conector recto de flecha"/>
          <p:cNvCxnSpPr>
            <a:stCxn id="6" idx="2"/>
            <a:endCxn id="13" idx="0"/>
          </p:cNvCxnSpPr>
          <p:nvPr/>
        </p:nvCxnSpPr>
        <p:spPr>
          <a:xfrm>
            <a:off x="4572000" y="836712"/>
            <a:ext cx="2412268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6" idx="2"/>
            <a:endCxn id="11" idx="0"/>
          </p:cNvCxnSpPr>
          <p:nvPr/>
        </p:nvCxnSpPr>
        <p:spPr>
          <a:xfrm flipH="1">
            <a:off x="2087724" y="836712"/>
            <a:ext cx="2484276" cy="6558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1024 Conector recto de flecha"/>
          <p:cNvCxnSpPr>
            <a:stCxn id="11" idx="2"/>
            <a:endCxn id="15" idx="0"/>
          </p:cNvCxnSpPr>
          <p:nvPr/>
        </p:nvCxnSpPr>
        <p:spPr>
          <a:xfrm>
            <a:off x="2087724" y="1996603"/>
            <a:ext cx="4284476" cy="3522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1028 Conector recto de flecha"/>
          <p:cNvCxnSpPr>
            <a:stCxn id="11" idx="2"/>
            <a:endCxn id="14" idx="0"/>
          </p:cNvCxnSpPr>
          <p:nvPr/>
        </p:nvCxnSpPr>
        <p:spPr>
          <a:xfrm>
            <a:off x="2087724" y="1996603"/>
            <a:ext cx="864096" cy="3755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1031 Conector recto de flecha"/>
          <p:cNvCxnSpPr>
            <a:stCxn id="14" idx="2"/>
            <a:endCxn id="17" idx="0"/>
          </p:cNvCxnSpPr>
          <p:nvPr/>
        </p:nvCxnSpPr>
        <p:spPr>
          <a:xfrm>
            <a:off x="2951820" y="2876226"/>
            <a:ext cx="3139389" cy="5153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1034 Conector recto de flecha"/>
          <p:cNvCxnSpPr>
            <a:stCxn id="14" idx="2"/>
            <a:endCxn id="16" idx="0"/>
          </p:cNvCxnSpPr>
          <p:nvPr/>
        </p:nvCxnSpPr>
        <p:spPr>
          <a:xfrm>
            <a:off x="2951820" y="2876226"/>
            <a:ext cx="216024" cy="5153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1037 Conector recto de flecha"/>
          <p:cNvCxnSpPr>
            <a:stCxn id="16" idx="2"/>
            <a:endCxn id="18" idx="0"/>
          </p:cNvCxnSpPr>
          <p:nvPr/>
        </p:nvCxnSpPr>
        <p:spPr>
          <a:xfrm flipH="1">
            <a:off x="1943708" y="3895615"/>
            <a:ext cx="1224136" cy="4694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1040 Conector recto de flecha"/>
          <p:cNvCxnSpPr>
            <a:stCxn id="16" idx="2"/>
            <a:endCxn id="20" idx="0"/>
          </p:cNvCxnSpPr>
          <p:nvPr/>
        </p:nvCxnSpPr>
        <p:spPr>
          <a:xfrm>
            <a:off x="3167844" y="3895615"/>
            <a:ext cx="4104456" cy="4694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1043 Conector recto de flecha"/>
          <p:cNvCxnSpPr>
            <a:stCxn id="16" idx="2"/>
            <a:endCxn id="19" idx="0"/>
          </p:cNvCxnSpPr>
          <p:nvPr/>
        </p:nvCxnSpPr>
        <p:spPr>
          <a:xfrm>
            <a:off x="3167844" y="3895615"/>
            <a:ext cx="1620180" cy="6135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 redondeado"/>
          <p:cNvSpPr/>
          <p:nvPr/>
        </p:nvSpPr>
        <p:spPr>
          <a:xfrm>
            <a:off x="6066100" y="5528451"/>
            <a:ext cx="2412400" cy="10081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>
                <a:solidFill>
                  <a:schemeClr val="tx1"/>
                </a:solidFill>
              </a:rPr>
              <a:t>-Mat. Porosos</a:t>
            </a:r>
          </a:p>
          <a:p>
            <a:r>
              <a:rPr lang="es-CL" dirty="0" smtClean="0">
                <a:solidFill>
                  <a:schemeClr val="tx1"/>
                </a:solidFill>
              </a:rPr>
              <a:t>-Mat. granulométricos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3581824" y="5528451"/>
            <a:ext cx="2412400" cy="10081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>
                <a:solidFill>
                  <a:schemeClr val="tx1"/>
                </a:solidFill>
              </a:rPr>
              <a:t>-Mat. </a:t>
            </a:r>
            <a:r>
              <a:rPr lang="es-CL" dirty="0">
                <a:solidFill>
                  <a:schemeClr val="tx1"/>
                </a:solidFill>
              </a:rPr>
              <a:t>c</a:t>
            </a:r>
            <a:r>
              <a:rPr lang="es-CL" dirty="0" smtClean="0">
                <a:solidFill>
                  <a:schemeClr val="tx1"/>
                </a:solidFill>
              </a:rPr>
              <a:t>on fibras</a:t>
            </a:r>
          </a:p>
          <a:p>
            <a:r>
              <a:rPr lang="es-CL" dirty="0" smtClean="0">
                <a:solidFill>
                  <a:schemeClr val="tx1"/>
                </a:solidFill>
              </a:rPr>
              <a:t>-Mat. Compuestos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719440" y="5361997"/>
            <a:ext cx="2412400" cy="12353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>
                <a:solidFill>
                  <a:schemeClr val="tx1"/>
                </a:solidFill>
              </a:rPr>
              <a:t>-Metales </a:t>
            </a:r>
          </a:p>
          <a:p>
            <a:r>
              <a:rPr lang="es-CL" dirty="0" smtClean="0">
                <a:solidFill>
                  <a:schemeClr val="tx1"/>
                </a:solidFill>
              </a:rPr>
              <a:t>-Cerámicos</a:t>
            </a:r>
          </a:p>
          <a:p>
            <a:r>
              <a:rPr lang="es-CL" dirty="0" smtClean="0">
                <a:solidFill>
                  <a:schemeClr val="tx1"/>
                </a:solidFill>
              </a:rPr>
              <a:t>-Textiles</a:t>
            </a:r>
          </a:p>
          <a:p>
            <a:r>
              <a:rPr lang="es-CL" dirty="0" smtClean="0">
                <a:solidFill>
                  <a:schemeClr val="tx1"/>
                </a:solidFill>
              </a:rPr>
              <a:t>-Polímeros</a:t>
            </a:r>
            <a:endParaRPr lang="es-CL" dirty="0">
              <a:solidFill>
                <a:schemeClr val="tx1"/>
              </a:solidFill>
            </a:endParaRPr>
          </a:p>
        </p:txBody>
      </p:sp>
      <p:cxnSp>
        <p:nvCxnSpPr>
          <p:cNvPr id="4" name="3 Conector recto de flecha"/>
          <p:cNvCxnSpPr>
            <a:stCxn id="18" idx="2"/>
            <a:endCxn id="28" idx="0"/>
          </p:cNvCxnSpPr>
          <p:nvPr/>
        </p:nvCxnSpPr>
        <p:spPr>
          <a:xfrm flipH="1">
            <a:off x="1925640" y="4869160"/>
            <a:ext cx="18068" cy="4928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>
            <a:stCxn id="19" idx="2"/>
            <a:endCxn id="27" idx="0"/>
          </p:cNvCxnSpPr>
          <p:nvPr/>
        </p:nvCxnSpPr>
        <p:spPr>
          <a:xfrm>
            <a:off x="4788024" y="5013176"/>
            <a:ext cx="0" cy="5152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stCxn id="20" idx="2"/>
            <a:endCxn id="24" idx="0"/>
          </p:cNvCxnSpPr>
          <p:nvPr/>
        </p:nvCxnSpPr>
        <p:spPr>
          <a:xfrm>
            <a:off x="7272300" y="4869160"/>
            <a:ext cx="0" cy="6592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Rectángulo redondeado"/>
          <p:cNvSpPr/>
          <p:nvPr/>
        </p:nvSpPr>
        <p:spPr>
          <a:xfrm>
            <a:off x="2361048" y="5535755"/>
            <a:ext cx="2412400" cy="10081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Pequeñas deformaciones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5364088" y="5528451"/>
            <a:ext cx="2412400" cy="10081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Grandes deformaciones</a:t>
            </a:r>
            <a:endParaRPr lang="es-CL" dirty="0">
              <a:solidFill>
                <a:schemeClr val="tx1"/>
              </a:solidFill>
            </a:endParaRPr>
          </a:p>
        </p:txBody>
      </p:sp>
      <p:cxnSp>
        <p:nvCxnSpPr>
          <p:cNvPr id="25" name="24 Conector recto de flecha"/>
          <p:cNvCxnSpPr>
            <a:stCxn id="18" idx="2"/>
            <a:endCxn id="34" idx="0"/>
          </p:cNvCxnSpPr>
          <p:nvPr/>
        </p:nvCxnSpPr>
        <p:spPr>
          <a:xfrm>
            <a:off x="1943708" y="4869160"/>
            <a:ext cx="1623540" cy="6665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18" idx="2"/>
            <a:endCxn id="35" idx="0"/>
          </p:cNvCxnSpPr>
          <p:nvPr/>
        </p:nvCxnSpPr>
        <p:spPr>
          <a:xfrm>
            <a:off x="1943708" y="4869160"/>
            <a:ext cx="4626580" cy="6592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74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1512167"/>
          </a:xfrm>
        </p:spPr>
        <p:txBody>
          <a:bodyPr>
            <a:normAutofit/>
          </a:bodyPr>
          <a:lstStyle/>
          <a:p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La respuesta del material a las cargas depende de sus propiedades, dos de las cuales son:</a:t>
            </a:r>
          </a:p>
          <a:p>
            <a:pPr lvl="1"/>
            <a:r>
              <a:rPr lang="es-CL" sz="2000" dirty="0" smtClean="0">
                <a:solidFill>
                  <a:schemeClr val="tx2"/>
                </a:solidFill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Resistencia</a:t>
            </a:r>
            <a:r>
              <a:rPr lang="es-CL" sz="20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: Capacidad de un material a oponerse a la rotura bajo solicitaciones externas</a:t>
            </a:r>
            <a:endParaRPr lang="es-CL" sz="20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95536" y="4077072"/>
            <a:ext cx="8229600" cy="43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CL" sz="2000" dirty="0" smtClean="0">
                <a:solidFill>
                  <a:schemeClr val="tx2"/>
                </a:solidFill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Rigidez</a:t>
            </a:r>
            <a:r>
              <a:rPr lang="es-CL" sz="20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: propiedad de un material a oponerse a las deformaciones</a:t>
            </a:r>
            <a:endParaRPr lang="es-CL" sz="20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17136"/>
            <a:ext cx="2384304" cy="196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6681"/>
            <a:ext cx="2233240" cy="164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366" y="4653136"/>
            <a:ext cx="348685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0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264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L" sz="3600" dirty="0" smtClean="0">
                <a:solidFill>
                  <a:schemeClr val="tx2"/>
                </a:solidFill>
                <a:latin typeface="Times" pitchFamily="18" charset="0"/>
              </a:rPr>
              <a:t>Fuerzas internas</a:t>
            </a:r>
            <a:endParaRPr lang="es-CL" sz="3600" dirty="0">
              <a:solidFill>
                <a:schemeClr val="tx2"/>
              </a:solidFill>
              <a:latin typeface="Times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56" y="1038746"/>
            <a:ext cx="4642300" cy="354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71" y="4462677"/>
            <a:ext cx="14954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15064"/>
            <a:ext cx="16383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446856" y="5661249"/>
            <a:ext cx="8229600" cy="864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El primer subíndice corresponde a la cara donde actúan las fuerzas.</a:t>
            </a:r>
          </a:p>
          <a:p>
            <a:r>
              <a:rPr lang="es-CL" sz="20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El segundo subíndice </a:t>
            </a:r>
            <a:r>
              <a:rPr lang="es-CL" sz="2000" dirty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corresponde a la </a:t>
            </a:r>
            <a:r>
              <a:rPr lang="es-CL" sz="20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dirección del vector.</a:t>
            </a:r>
            <a:endParaRPr lang="es-CL" sz="20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solidFill>
                  <a:schemeClr val="tx2"/>
                </a:solidFill>
                <a:latin typeface="Times" pitchFamily="18" charset="0"/>
              </a:rPr>
              <a:t>Clasificación de fuerzas internas</a:t>
            </a:r>
            <a:endParaRPr lang="es-CL" sz="3200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80112" y="908720"/>
            <a:ext cx="3538736" cy="5472608"/>
          </a:xfrm>
        </p:spPr>
        <p:txBody>
          <a:bodyPr>
            <a:normAutofit/>
          </a:bodyPr>
          <a:lstStyle/>
          <a:p>
            <a:endParaRPr lang="es-CL" sz="2400" dirty="0" smtClean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400" dirty="0" smtClean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Fuerza de tracción o compresión</a:t>
            </a:r>
          </a:p>
          <a:p>
            <a:endParaRPr lang="es-CL" sz="24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400" dirty="0" smtClean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4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400" dirty="0" smtClean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4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Fuerza Cortante</a:t>
            </a:r>
            <a:endParaRPr lang="es-CL" sz="24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2" y="1428801"/>
            <a:ext cx="4208323" cy="95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44" y="2484984"/>
            <a:ext cx="3293984" cy="6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39" y="3717032"/>
            <a:ext cx="21907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95" y="4221088"/>
            <a:ext cx="229292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0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solidFill>
                  <a:schemeClr val="tx2"/>
                </a:solidFill>
                <a:latin typeface="Times" pitchFamily="18" charset="0"/>
              </a:rPr>
              <a:t>Clasificación de fuerzas internas</a:t>
            </a:r>
            <a:endParaRPr lang="es-CL" sz="3200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836712"/>
            <a:ext cx="2818656" cy="5688632"/>
          </a:xfrm>
        </p:spPr>
        <p:txBody>
          <a:bodyPr>
            <a:normAutofit/>
          </a:bodyPr>
          <a:lstStyle/>
          <a:p>
            <a:endParaRPr lang="es-CL" sz="2400" dirty="0" smtClean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400" dirty="0" smtClean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Momento torsor</a:t>
            </a:r>
          </a:p>
          <a:p>
            <a:endParaRPr lang="es-CL" sz="24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400" dirty="0" smtClean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4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400" dirty="0" smtClean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4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400" dirty="0" smtClean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Momento Flector</a:t>
            </a:r>
            <a:endParaRPr lang="es-CL" sz="24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59104"/>
            <a:ext cx="4392488" cy="26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39" y="4170908"/>
            <a:ext cx="4766097" cy="246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72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L" sz="3600" dirty="0" smtClean="0">
                <a:solidFill>
                  <a:schemeClr val="tx2"/>
                </a:solidFill>
                <a:latin typeface="Times" pitchFamily="18" charset="0"/>
              </a:rPr>
              <a:t>Concepto de esfuerzo</a:t>
            </a:r>
            <a:endParaRPr lang="es-CL" sz="3600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4690864" cy="2160240"/>
          </a:xfrm>
        </p:spPr>
        <p:txBody>
          <a:bodyPr>
            <a:normAutofit fontScale="92500" lnSpcReduction="10000"/>
          </a:bodyPr>
          <a:lstStyle/>
          <a:p>
            <a:r>
              <a:rPr lang="es-CL" sz="2400" i="1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Hipótesis del caso: </a:t>
            </a:r>
          </a:p>
          <a:p>
            <a:pPr lvl="1"/>
            <a:r>
              <a:rPr lang="es-CL" sz="20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La fuerza es de tracción.</a:t>
            </a:r>
          </a:p>
          <a:p>
            <a:pPr lvl="1"/>
            <a:r>
              <a:rPr lang="es-CL" sz="20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El cuerpo es un medio continuo.</a:t>
            </a:r>
          </a:p>
          <a:p>
            <a:pPr lvl="1"/>
            <a:r>
              <a:rPr lang="es-CL" sz="20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Cuerpo prismático</a:t>
            </a:r>
          </a:p>
          <a:p>
            <a:pPr lvl="1"/>
            <a:r>
              <a:rPr lang="es-CL" sz="20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Material Homogéneo</a:t>
            </a:r>
          </a:p>
          <a:p>
            <a:pPr lvl="1"/>
            <a:r>
              <a:rPr lang="es-CL" sz="20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Material isótropo</a:t>
            </a:r>
            <a:endParaRPr lang="es-CL" sz="20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56996"/>
            <a:ext cx="2952328" cy="301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98" y="3608956"/>
            <a:ext cx="6683254" cy="31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38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9181"/>
            <a:ext cx="360541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839" y="515165"/>
            <a:ext cx="3505609" cy="439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341193"/>
            <a:ext cx="37433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64453" y="4911551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Luego: </a:t>
            </a:r>
            <a:endParaRPr lang="es-CL" sz="2400" dirty="0"/>
          </a:p>
        </p:txBody>
      </p:sp>
      <p:sp>
        <p:nvSpPr>
          <p:cNvPr id="10" name="9 Flecha derecha"/>
          <p:cNvSpPr/>
          <p:nvPr/>
        </p:nvSpPr>
        <p:spPr>
          <a:xfrm>
            <a:off x="4139952" y="2712706"/>
            <a:ext cx="648072" cy="17872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60267"/>
            <a:ext cx="1409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4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</TotalTime>
  <Words>405</Words>
  <Application>Microsoft Office PowerPoint</Application>
  <PresentationFormat>Presentación en pantalla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Clase 1: Esfuerzos normales</vt:lpstr>
      <vt:lpstr>Resistencia de materiales</vt:lpstr>
      <vt:lpstr>Presentación de PowerPoint</vt:lpstr>
      <vt:lpstr>Presentación de PowerPoint</vt:lpstr>
      <vt:lpstr>Fuerzas internas</vt:lpstr>
      <vt:lpstr>Clasificación de fuerzas internas</vt:lpstr>
      <vt:lpstr>Clasificación de fuerzas internas</vt:lpstr>
      <vt:lpstr>Concepto de esfuerzo</vt:lpstr>
      <vt:lpstr>Presentación de PowerPoint</vt:lpstr>
      <vt:lpstr>Esfuerzo normal</vt:lpstr>
      <vt:lpstr>Importancia del esfuerzo</vt:lpstr>
      <vt:lpstr>Unidades de esfuerzo</vt:lpstr>
      <vt:lpstr> Distribuciones variables del esfuerzo y principio de Saint Venant</vt:lpstr>
      <vt:lpstr>Ejemplo (Beer)</vt:lpstr>
      <vt:lpstr>Clase 1: Esfuerzos normales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Resistencia de Materiales – 15153 Presentación de la asignatura</dc:title>
  <dc:creator>USUARIOI</dc:creator>
  <cp:lastModifiedBy>USUARIOI</cp:lastModifiedBy>
  <cp:revision>60</cp:revision>
  <dcterms:created xsi:type="dcterms:W3CDTF">2018-03-16T01:42:08Z</dcterms:created>
  <dcterms:modified xsi:type="dcterms:W3CDTF">2018-10-08T21:58:11Z</dcterms:modified>
</cp:coreProperties>
</file>