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328" r:id="rId3"/>
    <p:sldId id="329" r:id="rId4"/>
    <p:sldId id="330" r:id="rId5"/>
    <p:sldId id="332" r:id="rId6"/>
    <p:sldId id="323" r:id="rId7"/>
    <p:sldId id="326" r:id="rId8"/>
    <p:sldId id="331" r:id="rId9"/>
    <p:sldId id="335" r:id="rId10"/>
    <p:sldId id="336" r:id="rId11"/>
    <p:sldId id="337" r:id="rId12"/>
    <p:sldId id="338" r:id="rId13"/>
    <p:sldId id="339" r:id="rId14"/>
    <p:sldId id="340" r:id="rId15"/>
    <p:sldId id="341" r:id="rId16"/>
    <p:sldId id="342" r:id="rId17"/>
    <p:sldId id="327" r:id="rId18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Estilo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349" y="-8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655E5-1E99-4286-AA1E-E11EB34EF0AB}" type="datetimeFigureOut">
              <a:rPr lang="es-CL" smtClean="0"/>
              <a:t>21-12-2018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6823D-FCA8-48C5-961B-9DE15AB3AAC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58481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655E5-1E99-4286-AA1E-E11EB34EF0AB}" type="datetimeFigureOut">
              <a:rPr lang="es-CL" smtClean="0"/>
              <a:t>21-12-2018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6823D-FCA8-48C5-961B-9DE15AB3AAC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4722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655E5-1E99-4286-AA1E-E11EB34EF0AB}" type="datetimeFigureOut">
              <a:rPr lang="es-CL" smtClean="0"/>
              <a:t>21-12-2018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6823D-FCA8-48C5-961B-9DE15AB3AAC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47313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655E5-1E99-4286-AA1E-E11EB34EF0AB}" type="datetimeFigureOut">
              <a:rPr lang="es-CL" smtClean="0"/>
              <a:t>21-12-2018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6823D-FCA8-48C5-961B-9DE15AB3AAC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00978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655E5-1E99-4286-AA1E-E11EB34EF0AB}" type="datetimeFigureOut">
              <a:rPr lang="es-CL" smtClean="0"/>
              <a:t>21-12-2018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6823D-FCA8-48C5-961B-9DE15AB3AAC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05056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655E5-1E99-4286-AA1E-E11EB34EF0AB}" type="datetimeFigureOut">
              <a:rPr lang="es-CL" smtClean="0"/>
              <a:t>21-12-2018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6823D-FCA8-48C5-961B-9DE15AB3AAC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50484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655E5-1E99-4286-AA1E-E11EB34EF0AB}" type="datetimeFigureOut">
              <a:rPr lang="es-CL" smtClean="0"/>
              <a:t>21-12-2018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6823D-FCA8-48C5-961B-9DE15AB3AAC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6449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655E5-1E99-4286-AA1E-E11EB34EF0AB}" type="datetimeFigureOut">
              <a:rPr lang="es-CL" smtClean="0"/>
              <a:t>21-12-2018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6823D-FCA8-48C5-961B-9DE15AB3AAC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10136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655E5-1E99-4286-AA1E-E11EB34EF0AB}" type="datetimeFigureOut">
              <a:rPr lang="es-CL" smtClean="0"/>
              <a:t>21-12-2018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6823D-FCA8-48C5-961B-9DE15AB3AAC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36977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655E5-1E99-4286-AA1E-E11EB34EF0AB}" type="datetimeFigureOut">
              <a:rPr lang="es-CL" smtClean="0"/>
              <a:t>21-12-2018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6823D-FCA8-48C5-961B-9DE15AB3AAC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2827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655E5-1E99-4286-AA1E-E11EB34EF0AB}" type="datetimeFigureOut">
              <a:rPr lang="es-CL" smtClean="0"/>
              <a:t>21-12-2018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6823D-FCA8-48C5-961B-9DE15AB3AAC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33299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8655E5-1E99-4286-AA1E-E11EB34EF0AB}" type="datetimeFigureOut">
              <a:rPr lang="es-CL" smtClean="0"/>
              <a:t>21-12-2018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26823D-FCA8-48C5-961B-9DE15AB3AAC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07928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.png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1.png"/><Relationship Id="rId4" Type="http://schemas.openxmlformats.org/officeDocument/2006/relationships/image" Target="../media/image4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4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700807"/>
            <a:ext cx="7772400" cy="1899643"/>
          </a:xfrm>
        </p:spPr>
        <p:txBody>
          <a:bodyPr>
            <a:normAutofit fontScale="90000"/>
          </a:bodyPr>
          <a:lstStyle/>
          <a:p>
            <a:r>
              <a:rPr lang="es-CL" b="1" dirty="0" smtClean="0">
                <a:solidFill>
                  <a:schemeClr val="tx2"/>
                </a:solidFill>
                <a:latin typeface="Times" pitchFamily="18" charset="0"/>
              </a:rPr>
              <a:t>Clase 12:</a:t>
            </a:r>
            <a:br>
              <a:rPr lang="es-CL" b="1" dirty="0" smtClean="0">
                <a:solidFill>
                  <a:schemeClr val="tx2"/>
                </a:solidFill>
                <a:latin typeface="Times" pitchFamily="18" charset="0"/>
              </a:rPr>
            </a:br>
            <a:r>
              <a:rPr lang="es-CL" b="1" dirty="0" smtClean="0">
                <a:solidFill>
                  <a:schemeClr val="tx2"/>
                </a:solidFill>
                <a:latin typeface="Times" pitchFamily="18" charset="0"/>
              </a:rPr>
              <a:t>Elementos de pared delgada y</a:t>
            </a:r>
            <a:br>
              <a:rPr lang="es-CL" b="1" dirty="0" smtClean="0">
                <a:solidFill>
                  <a:schemeClr val="tx2"/>
                </a:solidFill>
                <a:latin typeface="Times" pitchFamily="18" charset="0"/>
              </a:rPr>
            </a:br>
            <a:r>
              <a:rPr lang="es-CL" b="1" dirty="0" smtClean="0">
                <a:solidFill>
                  <a:schemeClr val="tx2"/>
                </a:solidFill>
                <a:latin typeface="Times" pitchFamily="18" charset="0"/>
              </a:rPr>
              <a:t>Columnas</a:t>
            </a:r>
            <a:endParaRPr lang="es-CL" dirty="0">
              <a:solidFill>
                <a:schemeClr val="tx2"/>
              </a:solidFill>
              <a:latin typeface="Times" pitchFamily="18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43608" y="3886200"/>
            <a:ext cx="7128792" cy="1198984"/>
          </a:xfrm>
        </p:spPr>
        <p:txBody>
          <a:bodyPr>
            <a:normAutofit/>
          </a:bodyPr>
          <a:lstStyle/>
          <a:p>
            <a:r>
              <a:rPr lang="es-CL" sz="1600" dirty="0" smtClean="0">
                <a:solidFill>
                  <a:schemeClr val="tx1"/>
                </a:solidFill>
                <a:latin typeface="Times" pitchFamily="18" charset="0"/>
              </a:rPr>
              <a:t>Universidad de Santiago de Chile (USACH) </a:t>
            </a:r>
          </a:p>
          <a:p>
            <a:r>
              <a:rPr lang="es-CL" sz="1600" dirty="0" smtClean="0">
                <a:solidFill>
                  <a:schemeClr val="tx1"/>
                </a:solidFill>
                <a:latin typeface="Times" pitchFamily="18" charset="0"/>
              </a:rPr>
              <a:t>Facultad de Ingeniería - Departamento de Ingeniería Mecánica</a:t>
            </a:r>
          </a:p>
          <a:p>
            <a:r>
              <a:rPr lang="es-CL" sz="1600" dirty="0" smtClean="0">
                <a:solidFill>
                  <a:schemeClr val="tx1"/>
                </a:solidFill>
                <a:latin typeface="Times" pitchFamily="18" charset="0"/>
              </a:rPr>
              <a:t> Av. </a:t>
            </a:r>
            <a:r>
              <a:rPr lang="es-CL" sz="1600" dirty="0" err="1" smtClean="0">
                <a:solidFill>
                  <a:schemeClr val="tx1"/>
                </a:solidFill>
                <a:latin typeface="Times" pitchFamily="18" charset="0"/>
              </a:rPr>
              <a:t>Bdo</a:t>
            </a:r>
            <a:r>
              <a:rPr lang="es-CL" sz="1600" dirty="0" smtClean="0">
                <a:solidFill>
                  <a:schemeClr val="tx1"/>
                </a:solidFill>
                <a:latin typeface="Times" pitchFamily="18" charset="0"/>
              </a:rPr>
              <a:t>. O’Higgins 3363 - Santiago - CHILE</a:t>
            </a:r>
            <a:endParaRPr lang="es-CL" sz="1600" dirty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4" name="2 Subtítulo"/>
          <p:cNvSpPr txBox="1">
            <a:spLocks/>
          </p:cNvSpPr>
          <p:nvPr/>
        </p:nvSpPr>
        <p:spPr>
          <a:xfrm>
            <a:off x="1043608" y="5254352"/>
            <a:ext cx="7128792" cy="11989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600" dirty="0" smtClean="0">
                <a:solidFill>
                  <a:schemeClr val="tx2"/>
                </a:solidFill>
                <a:latin typeface="Times" pitchFamily="18" charset="0"/>
              </a:rPr>
              <a:t>Ingeniería Civil Mecánica </a:t>
            </a:r>
          </a:p>
          <a:p>
            <a:r>
              <a:rPr lang="es-CL" sz="1600" dirty="0" smtClean="0">
                <a:solidFill>
                  <a:schemeClr val="tx2"/>
                </a:solidFill>
                <a:latin typeface="Times" pitchFamily="18" charset="0"/>
              </a:rPr>
              <a:t>Agosto - 2018</a:t>
            </a:r>
            <a:endParaRPr lang="es-CL" sz="1600" dirty="0">
              <a:solidFill>
                <a:schemeClr val="tx2"/>
              </a:solidFill>
              <a:latin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4407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720080"/>
          </a:xfrm>
        </p:spPr>
        <p:txBody>
          <a:bodyPr>
            <a:normAutofit/>
          </a:bodyPr>
          <a:lstStyle/>
          <a:p>
            <a:pPr algn="l"/>
            <a:r>
              <a:rPr lang="es-CL" sz="3200" dirty="0" smtClean="0">
                <a:solidFill>
                  <a:schemeClr val="tx2"/>
                </a:solidFill>
                <a:latin typeface="Times" pitchFamily="18" charset="0"/>
              </a:rPr>
              <a:t>Columnas: Formula de Euler</a:t>
            </a:r>
            <a:endParaRPr lang="es-CL" sz="3200" dirty="0">
              <a:solidFill>
                <a:schemeClr val="tx2"/>
              </a:solidFill>
              <a:latin typeface="Times" pitchFamily="18" charset="0"/>
            </a:endParaRPr>
          </a:p>
        </p:txBody>
      </p:sp>
      <p:sp>
        <p:nvSpPr>
          <p:cNvPr id="6" name="2 Marcador de contenido"/>
          <p:cNvSpPr txBox="1">
            <a:spLocks/>
          </p:cNvSpPr>
          <p:nvPr/>
        </p:nvSpPr>
        <p:spPr>
          <a:xfrm>
            <a:off x="251520" y="836712"/>
            <a:ext cx="8568952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2400" dirty="0" smtClean="0">
                <a:latin typeface="Times" pitchFamily="18" charset="0"/>
                <a:ea typeface="Tahoma" panose="020B0604030504040204" pitchFamily="34" charset="0"/>
                <a:cs typeface="Tahoma" panose="020B0604030504040204" pitchFamily="34" charset="0"/>
              </a:rPr>
              <a:t>Luego:</a:t>
            </a:r>
            <a:endParaRPr lang="es-CL" sz="2400" dirty="0">
              <a:latin typeface="Times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3608" y="1690886"/>
            <a:ext cx="2533650" cy="828675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504" y="2626990"/>
            <a:ext cx="4686300" cy="1162050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53170" y="4585864"/>
            <a:ext cx="1914525" cy="523875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29644" y="5309900"/>
            <a:ext cx="1895475" cy="600075"/>
          </a:xfrm>
          <a:prstGeom prst="rect">
            <a:avLst/>
          </a:prstGeom>
        </p:spPr>
      </p:pic>
      <p:pic>
        <p:nvPicPr>
          <p:cNvPr id="13" name="Imagen 1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724128" y="315750"/>
            <a:ext cx="2362200" cy="6238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8554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720080"/>
          </a:xfrm>
        </p:spPr>
        <p:txBody>
          <a:bodyPr>
            <a:normAutofit/>
          </a:bodyPr>
          <a:lstStyle/>
          <a:p>
            <a:pPr algn="l"/>
            <a:r>
              <a:rPr lang="es-CL" sz="3200" dirty="0" smtClean="0">
                <a:solidFill>
                  <a:schemeClr val="tx2"/>
                </a:solidFill>
                <a:latin typeface="Times" pitchFamily="18" charset="0"/>
              </a:rPr>
              <a:t>Columnas: Formula de Euler</a:t>
            </a:r>
            <a:endParaRPr lang="es-CL" sz="3200" dirty="0">
              <a:solidFill>
                <a:schemeClr val="tx2"/>
              </a:solidFill>
              <a:latin typeface="Times" pitchFamily="18" charset="0"/>
            </a:endParaRPr>
          </a:p>
        </p:txBody>
      </p:sp>
      <p:sp>
        <p:nvSpPr>
          <p:cNvPr id="6" name="2 Marcador de contenido"/>
          <p:cNvSpPr txBox="1">
            <a:spLocks/>
          </p:cNvSpPr>
          <p:nvPr/>
        </p:nvSpPr>
        <p:spPr>
          <a:xfrm>
            <a:off x="251520" y="836712"/>
            <a:ext cx="8568952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2400" dirty="0" smtClean="0">
                <a:latin typeface="Times" pitchFamily="18" charset="0"/>
                <a:ea typeface="Tahoma" panose="020B0604030504040204" pitchFamily="34" charset="0"/>
                <a:cs typeface="Tahoma" panose="020B0604030504040204" pitchFamily="34" charset="0"/>
              </a:rPr>
              <a:t>Luego:</a:t>
            </a:r>
            <a:endParaRPr lang="es-CL" sz="2400" dirty="0">
              <a:latin typeface="Times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576" y="1556792"/>
            <a:ext cx="1914525" cy="523875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1765" y="4293096"/>
            <a:ext cx="1895475" cy="600075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43150" y="2204864"/>
            <a:ext cx="4457700" cy="1257300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07988" y="5351830"/>
            <a:ext cx="3324225" cy="1257300"/>
          </a:xfrm>
          <a:prstGeom prst="rect">
            <a:avLst/>
          </a:prstGeom>
        </p:spPr>
      </p:pic>
      <p:sp>
        <p:nvSpPr>
          <p:cNvPr id="14" name="2 Marcador de contenido"/>
          <p:cNvSpPr txBox="1">
            <a:spLocks/>
          </p:cNvSpPr>
          <p:nvPr/>
        </p:nvSpPr>
        <p:spPr>
          <a:xfrm>
            <a:off x="251520" y="3717032"/>
            <a:ext cx="8568952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2400" dirty="0" smtClean="0">
                <a:latin typeface="Times" pitchFamily="18" charset="0"/>
                <a:ea typeface="Tahoma" panose="020B0604030504040204" pitchFamily="34" charset="0"/>
                <a:cs typeface="Tahoma" panose="020B0604030504040204" pitchFamily="34" charset="0"/>
              </a:rPr>
              <a:t>Finalmente:</a:t>
            </a:r>
            <a:endParaRPr lang="es-CL" sz="2400" dirty="0">
              <a:latin typeface="Times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15" name="Conector recto de flecha 14"/>
          <p:cNvCxnSpPr/>
          <p:nvPr/>
        </p:nvCxnSpPr>
        <p:spPr>
          <a:xfrm>
            <a:off x="4608388" y="5953993"/>
            <a:ext cx="720080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Imagen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957887" y="5539655"/>
            <a:ext cx="1685925" cy="828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7684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720080"/>
          </a:xfrm>
        </p:spPr>
        <p:txBody>
          <a:bodyPr>
            <a:normAutofit/>
          </a:bodyPr>
          <a:lstStyle/>
          <a:p>
            <a:pPr algn="l"/>
            <a:r>
              <a:rPr lang="es-CL" sz="3200" dirty="0" smtClean="0">
                <a:solidFill>
                  <a:schemeClr val="tx2"/>
                </a:solidFill>
                <a:latin typeface="Times" pitchFamily="18" charset="0"/>
              </a:rPr>
              <a:t>Columnas: Formula de Euler</a:t>
            </a:r>
            <a:endParaRPr lang="es-CL" sz="3200" dirty="0">
              <a:solidFill>
                <a:schemeClr val="tx2"/>
              </a:solidFill>
              <a:latin typeface="Times" pitchFamily="18" charset="0"/>
            </a:endParaRPr>
          </a:p>
        </p:txBody>
      </p:sp>
      <p:sp>
        <p:nvSpPr>
          <p:cNvPr id="6" name="2 Marcador de contenido"/>
          <p:cNvSpPr txBox="1">
            <a:spLocks/>
          </p:cNvSpPr>
          <p:nvPr/>
        </p:nvSpPr>
        <p:spPr>
          <a:xfrm>
            <a:off x="251520" y="836712"/>
            <a:ext cx="8568952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2400" dirty="0" smtClean="0">
                <a:latin typeface="Times" pitchFamily="18" charset="0"/>
                <a:ea typeface="Tahoma" panose="020B0604030504040204" pitchFamily="34" charset="0"/>
                <a:cs typeface="Tahoma" panose="020B0604030504040204" pitchFamily="34" charset="0"/>
              </a:rPr>
              <a:t>Lo anterior implica:</a:t>
            </a:r>
            <a:endParaRPr lang="es-CL" sz="2400" dirty="0">
              <a:latin typeface="Times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514475"/>
            <a:ext cx="5591175" cy="4610100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88224" y="3284984"/>
            <a:ext cx="1714500" cy="781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26322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2 Marcador de contenido"/>
          <p:cNvSpPr txBox="1">
            <a:spLocks/>
          </p:cNvSpPr>
          <p:nvPr/>
        </p:nvSpPr>
        <p:spPr>
          <a:xfrm>
            <a:off x="251520" y="116632"/>
            <a:ext cx="8568952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2400" dirty="0" smtClean="0">
                <a:latin typeface="Times" pitchFamily="18" charset="0"/>
                <a:ea typeface="Tahoma" panose="020B0604030504040204" pitchFamily="34" charset="0"/>
                <a:cs typeface="Tahoma" panose="020B0604030504040204" pitchFamily="34" charset="0"/>
              </a:rPr>
              <a:t>Para otra clase de sujeciones se tiene:</a:t>
            </a:r>
            <a:endParaRPr lang="es-CL" sz="2400" dirty="0">
              <a:latin typeface="Times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7904" y="4876703"/>
            <a:ext cx="4680520" cy="1815521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4487" y="5975176"/>
            <a:ext cx="1809750" cy="83820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86887" y="4876703"/>
            <a:ext cx="1504950" cy="847725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87624" y="620688"/>
            <a:ext cx="6877873" cy="4098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3085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720080"/>
          </a:xfrm>
        </p:spPr>
        <p:txBody>
          <a:bodyPr>
            <a:normAutofit/>
          </a:bodyPr>
          <a:lstStyle/>
          <a:p>
            <a:pPr algn="l"/>
            <a:r>
              <a:rPr lang="es-CL" sz="3200" dirty="0" smtClean="0">
                <a:solidFill>
                  <a:schemeClr val="tx2"/>
                </a:solidFill>
                <a:latin typeface="Times" pitchFamily="18" charset="0"/>
              </a:rPr>
              <a:t>Columnas: Limitaciones de la formula de Euler</a:t>
            </a:r>
            <a:endParaRPr lang="es-CL" sz="3200" dirty="0">
              <a:solidFill>
                <a:schemeClr val="tx2"/>
              </a:solidFill>
              <a:latin typeface="Times" pitchFamily="18" charset="0"/>
            </a:endParaRPr>
          </a:p>
        </p:txBody>
      </p:sp>
      <p:cxnSp>
        <p:nvCxnSpPr>
          <p:cNvPr id="9" name="Conector recto de flecha 8"/>
          <p:cNvCxnSpPr/>
          <p:nvPr/>
        </p:nvCxnSpPr>
        <p:spPr>
          <a:xfrm>
            <a:off x="3923928" y="6161340"/>
            <a:ext cx="720080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8064" y="5531693"/>
            <a:ext cx="1876425" cy="1209675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86347" y="5531693"/>
            <a:ext cx="1533525" cy="1152525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0837" y="832748"/>
            <a:ext cx="7806342" cy="4464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7044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2 Marcador de contenido"/>
          <p:cNvSpPr txBox="1">
            <a:spLocks/>
          </p:cNvSpPr>
          <p:nvPr/>
        </p:nvSpPr>
        <p:spPr>
          <a:xfrm>
            <a:off x="251520" y="-27384"/>
            <a:ext cx="8568952" cy="3672408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2400" dirty="0"/>
              <a:t>Se tiene la viga deformable de la figura, la cual está solicitada con diversas cargas </a:t>
            </a:r>
            <a:r>
              <a:rPr lang="es-CL" sz="2400" dirty="0" smtClean="0"/>
              <a:t>(fuerza puntual </a:t>
            </a:r>
            <a:r>
              <a:rPr lang="es-CL" sz="2400" dirty="0"/>
              <a:t>F=5 [</a:t>
            </a:r>
            <a:r>
              <a:rPr lang="es-CL" sz="2400" dirty="0" err="1"/>
              <a:t>kN</a:t>
            </a:r>
            <a:r>
              <a:rPr lang="es-CL" sz="2400" dirty="0" smtClean="0"/>
              <a:t>]  </a:t>
            </a:r>
            <a:r>
              <a:rPr lang="es-CL" sz="2400" dirty="0"/>
              <a:t>y </a:t>
            </a:r>
            <a:r>
              <a:rPr lang="es-CL" sz="2400" dirty="0" smtClean="0"/>
              <a:t>fuerza </a:t>
            </a:r>
            <a:r>
              <a:rPr lang="es-CL" sz="2400" dirty="0"/>
              <a:t>distribuida </a:t>
            </a:r>
            <a:r>
              <a:rPr lang="es-CL" sz="2400" dirty="0" smtClean="0"/>
              <a:t>w=2 </a:t>
            </a:r>
            <a:r>
              <a:rPr lang="es-CL" sz="2400" dirty="0"/>
              <a:t>[</a:t>
            </a:r>
            <a:r>
              <a:rPr lang="es-CL" sz="2400" dirty="0" err="1"/>
              <a:t>kN</a:t>
            </a:r>
            <a:r>
              <a:rPr lang="es-CL" sz="2400" dirty="0"/>
              <a:t>/m</a:t>
            </a:r>
            <a:r>
              <a:rPr lang="es-CL" sz="2400" dirty="0" smtClean="0"/>
              <a:t>]). </a:t>
            </a:r>
            <a:r>
              <a:rPr lang="es-CL" sz="2400" dirty="0"/>
              <a:t>La viga </a:t>
            </a:r>
            <a:r>
              <a:rPr lang="es-CL" sz="2400" dirty="0" smtClean="0"/>
              <a:t>es </a:t>
            </a:r>
            <a:r>
              <a:rPr lang="es-CL" sz="2400" dirty="0"/>
              <a:t>sostenida por la articulación A y </a:t>
            </a:r>
            <a:r>
              <a:rPr lang="es-CL" sz="2400" dirty="0" smtClean="0"/>
              <a:t>un </a:t>
            </a:r>
            <a:r>
              <a:rPr lang="es-CL" sz="2400" dirty="0"/>
              <a:t>conjunto de barras </a:t>
            </a:r>
            <a:r>
              <a:rPr lang="es-CL" sz="2400" dirty="0" smtClean="0"/>
              <a:t>cuyos </a:t>
            </a:r>
            <a:r>
              <a:rPr lang="es-CL" sz="2400" dirty="0"/>
              <a:t>largos y sección son presentados en la figura (L=400 [mm] y  h=a/4</a:t>
            </a:r>
            <a:r>
              <a:rPr lang="es-CL" sz="2400" dirty="0" smtClean="0"/>
              <a:t>). </a:t>
            </a:r>
            <a:r>
              <a:rPr lang="es-CL" sz="2400" dirty="0"/>
              <a:t>En la articulación D se conecta el vástago de un pistón el cual soporta una presión interna homogéneamente distribuida en todo su interior y el diámetro interno del mismo es 100 [mm]. El material de todo el </a:t>
            </a:r>
            <a:r>
              <a:rPr lang="es-CL" sz="2400" dirty="0" smtClean="0"/>
              <a:t>conjunto </a:t>
            </a:r>
            <a:r>
              <a:rPr lang="es-CL" sz="2400" dirty="0"/>
              <a:t>es </a:t>
            </a:r>
            <a:r>
              <a:rPr lang="es-CL" sz="2400" dirty="0" smtClean="0"/>
              <a:t>un acero </a:t>
            </a:r>
            <a:r>
              <a:rPr lang="es-CL" sz="2400" dirty="0"/>
              <a:t>tratado en frio (E=210 [</a:t>
            </a:r>
            <a:r>
              <a:rPr lang="es-CL" sz="2400" dirty="0" err="1"/>
              <a:t>GPa</a:t>
            </a:r>
            <a:r>
              <a:rPr lang="es-CL" sz="2400" dirty="0"/>
              <a:t>] y </a:t>
            </a:r>
            <a:r>
              <a:rPr lang="es-CL" sz="2400" dirty="0" err="1"/>
              <a:t>σ</a:t>
            </a:r>
            <a:r>
              <a:rPr lang="es-CL" sz="2400" baseline="-25000" dirty="0" err="1"/>
              <a:t>y</a:t>
            </a:r>
            <a:r>
              <a:rPr lang="es-CL" sz="2400" dirty="0"/>
              <a:t>=550 [</a:t>
            </a:r>
            <a:r>
              <a:rPr lang="es-CL" sz="2400" dirty="0" err="1"/>
              <a:t>MPa</a:t>
            </a:r>
            <a:r>
              <a:rPr lang="es-CL" sz="2400" dirty="0"/>
              <a:t>]). Se pide:</a:t>
            </a:r>
          </a:p>
          <a:p>
            <a:pPr marL="457200" lvl="0" indent="-457200">
              <a:buFont typeface="+mj-lt"/>
              <a:buAutoNum type="arabicPeriod"/>
            </a:pPr>
            <a:r>
              <a:rPr lang="es-CL" sz="2400" dirty="0"/>
              <a:t>Determinar la presión interna del pistón requerida para mantener el conjunto en equilibrio estático. </a:t>
            </a:r>
            <a:r>
              <a:rPr lang="es-CL" sz="2400" dirty="0" smtClean="0"/>
              <a:t>Verifique </a:t>
            </a:r>
            <a:r>
              <a:rPr lang="es-CL" sz="2400" dirty="0"/>
              <a:t>si el cilindro resistirá la presión </a:t>
            </a:r>
            <a:r>
              <a:rPr lang="es-CL" sz="2400" dirty="0" smtClean="0"/>
              <a:t>interna (e=4 </a:t>
            </a:r>
            <a:r>
              <a:rPr lang="es-CL" sz="2400" dirty="0"/>
              <a:t>[mm</a:t>
            </a:r>
            <a:r>
              <a:rPr lang="es-CL" sz="2400" dirty="0" smtClean="0"/>
              <a:t>]). </a:t>
            </a:r>
          </a:p>
          <a:p>
            <a:pPr marL="457200" lvl="0" indent="-457200">
              <a:buFont typeface="+mj-lt"/>
              <a:buAutoNum type="arabicPeriod"/>
            </a:pPr>
            <a:r>
              <a:rPr lang="es-CL" sz="2400" dirty="0" smtClean="0"/>
              <a:t>Determine </a:t>
            </a:r>
            <a:r>
              <a:rPr lang="es-CL" sz="2400" dirty="0"/>
              <a:t>para los valores encontrados anteriormente, el valor numérico de la dimensión a (ver figura) requerido para mantener la estabilidad del sistema (considerar un factor de seguridad de 2). Determine también la  validez del modelo a emplear (considere la mitad del límite elástico como límite de esbeltez). </a:t>
            </a:r>
          </a:p>
          <a:p>
            <a:pPr marL="457200" lvl="0" indent="-457200">
              <a:buFont typeface="+mj-lt"/>
              <a:buAutoNum type="arabicPeriod"/>
            </a:pPr>
            <a:r>
              <a:rPr lang="es-CL" sz="2400" dirty="0"/>
              <a:t>Determine el perfil L (de lados iguales) de menor peso cuya sección transversal pueda reemplazar a las barras CG, DG y EG conservando el material y sus largos con un factor de seguridad de 5 (debe ser el mismo perfil para las 3). </a:t>
            </a:r>
            <a:endParaRPr lang="es-CL" sz="2400" dirty="0">
              <a:latin typeface="Times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7744" y="3489706"/>
            <a:ext cx="4536504" cy="3389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2780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6632"/>
            <a:ext cx="8712968" cy="66247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61312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700807"/>
            <a:ext cx="7772400" cy="1899643"/>
          </a:xfrm>
        </p:spPr>
        <p:txBody>
          <a:bodyPr>
            <a:normAutofit fontScale="90000"/>
          </a:bodyPr>
          <a:lstStyle/>
          <a:p>
            <a:r>
              <a:rPr lang="es-CL" b="1" dirty="0" smtClean="0">
                <a:solidFill>
                  <a:schemeClr val="tx2"/>
                </a:solidFill>
                <a:latin typeface="Times" pitchFamily="18" charset="0"/>
              </a:rPr>
              <a:t>Clase 12:</a:t>
            </a:r>
            <a:br>
              <a:rPr lang="es-CL" b="1" dirty="0" smtClean="0">
                <a:solidFill>
                  <a:schemeClr val="tx2"/>
                </a:solidFill>
                <a:latin typeface="Times" pitchFamily="18" charset="0"/>
              </a:rPr>
            </a:br>
            <a:r>
              <a:rPr lang="es-CL" b="1" dirty="0" smtClean="0">
                <a:solidFill>
                  <a:schemeClr val="tx2"/>
                </a:solidFill>
                <a:latin typeface="Times" pitchFamily="18" charset="0"/>
              </a:rPr>
              <a:t>Elementos de pared delgada y</a:t>
            </a:r>
            <a:br>
              <a:rPr lang="es-CL" b="1" dirty="0" smtClean="0">
                <a:solidFill>
                  <a:schemeClr val="tx2"/>
                </a:solidFill>
                <a:latin typeface="Times" pitchFamily="18" charset="0"/>
              </a:rPr>
            </a:br>
            <a:r>
              <a:rPr lang="es-CL" b="1" dirty="0" smtClean="0">
                <a:solidFill>
                  <a:schemeClr val="tx2"/>
                </a:solidFill>
                <a:latin typeface="Times" pitchFamily="18" charset="0"/>
              </a:rPr>
              <a:t>Columnas</a:t>
            </a:r>
            <a:endParaRPr lang="es-CL" dirty="0">
              <a:solidFill>
                <a:schemeClr val="tx2"/>
              </a:solidFill>
              <a:latin typeface="Times" pitchFamily="18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43608" y="3886200"/>
            <a:ext cx="7128792" cy="1198984"/>
          </a:xfrm>
        </p:spPr>
        <p:txBody>
          <a:bodyPr>
            <a:normAutofit/>
          </a:bodyPr>
          <a:lstStyle/>
          <a:p>
            <a:r>
              <a:rPr lang="es-CL" sz="1600" dirty="0" smtClean="0">
                <a:solidFill>
                  <a:schemeClr val="tx1"/>
                </a:solidFill>
                <a:latin typeface="Times" pitchFamily="18" charset="0"/>
              </a:rPr>
              <a:t>Universidad de Santiago de Chile (USACH) </a:t>
            </a:r>
          </a:p>
          <a:p>
            <a:r>
              <a:rPr lang="es-CL" sz="1600" dirty="0" smtClean="0">
                <a:solidFill>
                  <a:schemeClr val="tx1"/>
                </a:solidFill>
                <a:latin typeface="Times" pitchFamily="18" charset="0"/>
              </a:rPr>
              <a:t>Facultad de Ingeniería - Departamento de Ingeniería Mecánica</a:t>
            </a:r>
          </a:p>
          <a:p>
            <a:r>
              <a:rPr lang="es-CL" sz="1600" dirty="0" smtClean="0">
                <a:solidFill>
                  <a:schemeClr val="tx1"/>
                </a:solidFill>
                <a:latin typeface="Times" pitchFamily="18" charset="0"/>
              </a:rPr>
              <a:t> Av. </a:t>
            </a:r>
            <a:r>
              <a:rPr lang="es-CL" sz="1600" dirty="0" err="1" smtClean="0">
                <a:solidFill>
                  <a:schemeClr val="tx1"/>
                </a:solidFill>
                <a:latin typeface="Times" pitchFamily="18" charset="0"/>
              </a:rPr>
              <a:t>Bdo</a:t>
            </a:r>
            <a:r>
              <a:rPr lang="es-CL" sz="1600" dirty="0" smtClean="0">
                <a:solidFill>
                  <a:schemeClr val="tx1"/>
                </a:solidFill>
                <a:latin typeface="Times" pitchFamily="18" charset="0"/>
              </a:rPr>
              <a:t>. O’Higgins 3363 - Santiago - CHILE</a:t>
            </a:r>
            <a:endParaRPr lang="es-CL" sz="1600" dirty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4" name="2 Subtítulo"/>
          <p:cNvSpPr txBox="1">
            <a:spLocks/>
          </p:cNvSpPr>
          <p:nvPr/>
        </p:nvSpPr>
        <p:spPr>
          <a:xfrm>
            <a:off x="1043608" y="5254352"/>
            <a:ext cx="7128792" cy="11989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600" dirty="0" smtClean="0">
                <a:solidFill>
                  <a:schemeClr val="tx2"/>
                </a:solidFill>
                <a:latin typeface="Times" pitchFamily="18" charset="0"/>
              </a:rPr>
              <a:t>Ingeniería Civil Mecánica </a:t>
            </a:r>
          </a:p>
          <a:p>
            <a:r>
              <a:rPr lang="es-CL" sz="1600" dirty="0" smtClean="0">
                <a:solidFill>
                  <a:schemeClr val="tx2"/>
                </a:solidFill>
                <a:latin typeface="Times" pitchFamily="18" charset="0"/>
              </a:rPr>
              <a:t>Agosto - 2018</a:t>
            </a:r>
            <a:endParaRPr lang="es-CL" sz="1600" dirty="0">
              <a:solidFill>
                <a:schemeClr val="tx2"/>
              </a:solidFill>
              <a:latin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6947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20080"/>
          </a:xfrm>
        </p:spPr>
        <p:txBody>
          <a:bodyPr>
            <a:normAutofit/>
          </a:bodyPr>
          <a:lstStyle/>
          <a:p>
            <a:pPr algn="l"/>
            <a:r>
              <a:rPr lang="es-CL" sz="3200" dirty="0" smtClean="0">
                <a:solidFill>
                  <a:schemeClr val="tx2"/>
                </a:solidFill>
                <a:latin typeface="Times" pitchFamily="18" charset="0"/>
              </a:rPr>
              <a:t>Recipientes de pared delgada</a:t>
            </a:r>
            <a:endParaRPr lang="es-CL" sz="3200" dirty="0">
              <a:solidFill>
                <a:schemeClr val="tx2"/>
              </a:solidFill>
              <a:latin typeface="Times" pitchFamily="18" charset="0"/>
            </a:endParaRPr>
          </a:p>
        </p:txBody>
      </p:sp>
      <p:sp>
        <p:nvSpPr>
          <p:cNvPr id="6" name="2 Marcador de contenido"/>
          <p:cNvSpPr txBox="1">
            <a:spLocks/>
          </p:cNvSpPr>
          <p:nvPr/>
        </p:nvSpPr>
        <p:spPr>
          <a:xfrm>
            <a:off x="251520" y="980728"/>
            <a:ext cx="8568952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2400" dirty="0">
                <a:latin typeface="Times" pitchFamily="18" charset="0"/>
                <a:ea typeface="Tahoma" panose="020B0604030504040204" pitchFamily="34" charset="0"/>
                <a:cs typeface="Tahoma" panose="020B0604030504040204" pitchFamily="34" charset="0"/>
              </a:rPr>
              <a:t>Considere el siguiente </a:t>
            </a:r>
            <a:r>
              <a:rPr lang="es-CL" sz="2400" dirty="0" smtClean="0">
                <a:latin typeface="Times" pitchFamily="18" charset="0"/>
                <a:ea typeface="Tahoma" panose="020B0604030504040204" pitchFamily="34" charset="0"/>
                <a:cs typeface="Tahoma" panose="020B0604030504040204" pitchFamily="34" charset="0"/>
              </a:rPr>
              <a:t>caso:</a:t>
            </a:r>
            <a:endParaRPr lang="es-CL" sz="2400" dirty="0">
              <a:latin typeface="Times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0622" y="1735285"/>
            <a:ext cx="6419850" cy="398145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213" y="3144985"/>
            <a:ext cx="1495425" cy="116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938331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2 Marcador de contenido"/>
          <p:cNvSpPr txBox="1">
            <a:spLocks/>
          </p:cNvSpPr>
          <p:nvPr/>
        </p:nvSpPr>
        <p:spPr>
          <a:xfrm>
            <a:off x="251520" y="146242"/>
            <a:ext cx="8568952" cy="6184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2400" dirty="0" smtClean="0">
                <a:latin typeface="Times" pitchFamily="18" charset="0"/>
                <a:ea typeface="Tahoma" panose="020B0604030504040204" pitchFamily="34" charset="0"/>
                <a:cs typeface="Tahoma" panose="020B0604030504040204" pitchFamily="34" charset="0"/>
              </a:rPr>
              <a:t>Esfuerzo circunferencial:</a:t>
            </a:r>
            <a:endParaRPr lang="es-CL" sz="2400" dirty="0">
              <a:latin typeface="Times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8088" y="1011410"/>
            <a:ext cx="8278712" cy="3785742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6862" y="5373216"/>
            <a:ext cx="2981325" cy="638175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83246" y="5192240"/>
            <a:ext cx="1514475" cy="1000125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77719" y="5297014"/>
            <a:ext cx="1190625" cy="790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99044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2218" y="3338686"/>
            <a:ext cx="1704975" cy="476250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28814" y="3214861"/>
            <a:ext cx="1466850" cy="723900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04743" y="4884390"/>
            <a:ext cx="1104900" cy="704850"/>
          </a:xfrm>
          <a:prstGeom prst="rect">
            <a:avLst/>
          </a:prstGeom>
        </p:spPr>
      </p:pic>
      <p:sp>
        <p:nvSpPr>
          <p:cNvPr id="9" name="2 Marcador de contenido"/>
          <p:cNvSpPr txBox="1">
            <a:spLocks/>
          </p:cNvSpPr>
          <p:nvPr/>
        </p:nvSpPr>
        <p:spPr>
          <a:xfrm>
            <a:off x="251520" y="146242"/>
            <a:ext cx="8568952" cy="6184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2400" dirty="0" smtClean="0">
                <a:latin typeface="Times" pitchFamily="18" charset="0"/>
                <a:ea typeface="Tahoma" panose="020B0604030504040204" pitchFamily="34" charset="0"/>
                <a:cs typeface="Tahoma" panose="020B0604030504040204" pitchFamily="34" charset="0"/>
              </a:rPr>
              <a:t>Esfuerzo </a:t>
            </a:r>
            <a:r>
              <a:rPr lang="es-CL" sz="2400" dirty="0" smtClean="0">
                <a:latin typeface="Times" pitchFamily="18" charset="0"/>
                <a:ea typeface="Tahoma" panose="020B0604030504040204" pitchFamily="34" charset="0"/>
                <a:cs typeface="Tahoma" panose="020B0604030504040204" pitchFamily="34" charset="0"/>
              </a:rPr>
              <a:t>longitudinal:</a:t>
            </a:r>
            <a:endParaRPr lang="es-CL" sz="2400" dirty="0">
              <a:latin typeface="Times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7645" y="1124744"/>
            <a:ext cx="3898351" cy="5143203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1672605"/>
            <a:ext cx="2771775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49226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720080"/>
          </a:xfrm>
        </p:spPr>
        <p:txBody>
          <a:bodyPr>
            <a:normAutofit/>
          </a:bodyPr>
          <a:lstStyle/>
          <a:p>
            <a:pPr algn="l"/>
            <a:r>
              <a:rPr lang="es-CL" sz="3200" dirty="0" smtClean="0">
                <a:solidFill>
                  <a:schemeClr val="tx2"/>
                </a:solidFill>
                <a:latin typeface="Times" pitchFamily="18" charset="0"/>
              </a:rPr>
              <a:t>Recipientes de pared delgada</a:t>
            </a:r>
            <a:endParaRPr lang="es-CL" sz="3200" dirty="0">
              <a:solidFill>
                <a:schemeClr val="tx2"/>
              </a:solidFill>
              <a:latin typeface="Times" pitchFamily="18" charset="0"/>
            </a:endParaRPr>
          </a:p>
        </p:txBody>
      </p:sp>
      <p:sp>
        <p:nvSpPr>
          <p:cNvPr id="6" name="2 Marcador de contenido"/>
          <p:cNvSpPr txBox="1">
            <a:spLocks/>
          </p:cNvSpPr>
          <p:nvPr/>
        </p:nvSpPr>
        <p:spPr>
          <a:xfrm>
            <a:off x="251520" y="836712"/>
            <a:ext cx="8568952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2400" dirty="0" smtClean="0">
                <a:latin typeface="Times" pitchFamily="18" charset="0"/>
                <a:ea typeface="Tahoma" panose="020B0604030504040204" pitchFamily="34" charset="0"/>
                <a:cs typeface="Tahoma" panose="020B0604030504040204" pitchFamily="34" charset="0"/>
              </a:rPr>
              <a:t>Finalmente:</a:t>
            </a:r>
            <a:endParaRPr lang="es-CL" sz="2400" dirty="0">
              <a:latin typeface="Times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12160" y="5517232"/>
            <a:ext cx="1104900" cy="704850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11342" y="5474369"/>
            <a:ext cx="1190625" cy="790575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8175" y="1843087"/>
            <a:ext cx="7867650" cy="3171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50439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720080"/>
          </a:xfrm>
        </p:spPr>
        <p:txBody>
          <a:bodyPr>
            <a:normAutofit/>
          </a:bodyPr>
          <a:lstStyle/>
          <a:p>
            <a:pPr algn="l"/>
            <a:r>
              <a:rPr lang="es-CL" sz="3200" dirty="0" smtClean="0">
                <a:solidFill>
                  <a:schemeClr val="tx2"/>
                </a:solidFill>
                <a:latin typeface="Times" pitchFamily="18" charset="0"/>
              </a:rPr>
              <a:t>Torsión para tubos de pared delgada</a:t>
            </a:r>
            <a:endParaRPr lang="es-CL" sz="3200" dirty="0">
              <a:solidFill>
                <a:schemeClr val="tx2"/>
              </a:solidFill>
              <a:latin typeface="Times" pitchFamily="18" charset="0"/>
            </a:endParaRPr>
          </a:p>
        </p:txBody>
      </p:sp>
      <p:sp>
        <p:nvSpPr>
          <p:cNvPr id="6" name="2 Marcador de contenido"/>
          <p:cNvSpPr txBox="1">
            <a:spLocks/>
          </p:cNvSpPr>
          <p:nvPr/>
        </p:nvSpPr>
        <p:spPr>
          <a:xfrm>
            <a:off x="251520" y="836712"/>
            <a:ext cx="8568952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2400" dirty="0">
                <a:latin typeface="Times" pitchFamily="18" charset="0"/>
                <a:ea typeface="Tahoma" panose="020B0604030504040204" pitchFamily="34" charset="0"/>
                <a:cs typeface="Tahoma" panose="020B0604030504040204" pitchFamily="34" charset="0"/>
              </a:rPr>
              <a:t>Considere el siguiente </a:t>
            </a:r>
            <a:r>
              <a:rPr lang="es-CL" sz="2400" dirty="0" smtClean="0">
                <a:latin typeface="Times" pitchFamily="18" charset="0"/>
                <a:ea typeface="Tahoma" panose="020B0604030504040204" pitchFamily="34" charset="0"/>
                <a:cs typeface="Tahoma" panose="020B0604030504040204" pitchFamily="34" charset="0"/>
              </a:rPr>
              <a:t>caso:</a:t>
            </a:r>
            <a:endParaRPr lang="es-CL" sz="2400" dirty="0">
              <a:latin typeface="Times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5900886"/>
            <a:ext cx="17907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5900886"/>
            <a:ext cx="3057525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8798" y="5958036"/>
            <a:ext cx="2200275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1588" y="1338263"/>
            <a:ext cx="6600825" cy="418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354155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20080"/>
          </a:xfrm>
        </p:spPr>
        <p:txBody>
          <a:bodyPr>
            <a:normAutofit/>
          </a:bodyPr>
          <a:lstStyle/>
          <a:p>
            <a:pPr algn="l"/>
            <a:r>
              <a:rPr lang="es-CL" sz="3200" dirty="0" smtClean="0">
                <a:solidFill>
                  <a:schemeClr val="tx2"/>
                </a:solidFill>
                <a:latin typeface="Times" pitchFamily="18" charset="0"/>
              </a:rPr>
              <a:t>Torsión para tubos de pared delgada</a:t>
            </a:r>
            <a:endParaRPr lang="es-CL" sz="3200" dirty="0">
              <a:solidFill>
                <a:schemeClr val="tx2"/>
              </a:solidFill>
              <a:latin typeface="Times" pitchFamily="18" charset="0"/>
            </a:endParaRPr>
          </a:p>
        </p:txBody>
      </p:sp>
      <p:sp>
        <p:nvSpPr>
          <p:cNvPr id="6" name="2 Marcador de contenido"/>
          <p:cNvSpPr txBox="1">
            <a:spLocks/>
          </p:cNvSpPr>
          <p:nvPr/>
        </p:nvSpPr>
        <p:spPr>
          <a:xfrm>
            <a:off x="251520" y="980728"/>
            <a:ext cx="8568952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2400" dirty="0">
                <a:latin typeface="Times" pitchFamily="18" charset="0"/>
                <a:ea typeface="Tahoma" panose="020B0604030504040204" pitchFamily="34" charset="0"/>
                <a:cs typeface="Tahoma" panose="020B0604030504040204" pitchFamily="34" charset="0"/>
              </a:rPr>
              <a:t>Considere el siguiente </a:t>
            </a:r>
            <a:r>
              <a:rPr lang="es-CL" sz="2400" dirty="0" smtClean="0">
                <a:latin typeface="Times" pitchFamily="18" charset="0"/>
                <a:ea typeface="Tahoma" panose="020B0604030504040204" pitchFamily="34" charset="0"/>
                <a:cs typeface="Tahoma" panose="020B0604030504040204" pitchFamily="34" charset="0"/>
              </a:rPr>
              <a:t>caso:</a:t>
            </a:r>
            <a:endParaRPr lang="es-CL" sz="2400" dirty="0">
              <a:latin typeface="Times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556790"/>
            <a:ext cx="4381500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1623464"/>
            <a:ext cx="136207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080" y="2707873"/>
            <a:ext cx="7331831" cy="3895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33000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720080"/>
          </a:xfrm>
        </p:spPr>
        <p:txBody>
          <a:bodyPr>
            <a:normAutofit/>
          </a:bodyPr>
          <a:lstStyle/>
          <a:p>
            <a:pPr algn="l"/>
            <a:r>
              <a:rPr lang="es-CL" sz="3200" dirty="0" smtClean="0">
                <a:solidFill>
                  <a:schemeClr val="tx2"/>
                </a:solidFill>
                <a:latin typeface="Times" pitchFamily="18" charset="0"/>
              </a:rPr>
              <a:t>Columnas</a:t>
            </a:r>
            <a:endParaRPr lang="es-CL" sz="3200" dirty="0">
              <a:solidFill>
                <a:schemeClr val="tx2"/>
              </a:solidFill>
              <a:latin typeface="Times" pitchFamily="18" charset="0"/>
            </a:endParaRPr>
          </a:p>
        </p:txBody>
      </p:sp>
      <p:sp>
        <p:nvSpPr>
          <p:cNvPr id="6" name="2 Marcador de contenido"/>
          <p:cNvSpPr txBox="1">
            <a:spLocks/>
          </p:cNvSpPr>
          <p:nvPr/>
        </p:nvSpPr>
        <p:spPr>
          <a:xfrm>
            <a:off x="251520" y="836712"/>
            <a:ext cx="8568952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2400" dirty="0">
                <a:latin typeface="Times" pitchFamily="18" charset="0"/>
                <a:ea typeface="Tahoma" panose="020B0604030504040204" pitchFamily="34" charset="0"/>
                <a:cs typeface="Tahoma" panose="020B0604030504040204" pitchFamily="34" charset="0"/>
              </a:rPr>
              <a:t>Considere el siguiente </a:t>
            </a:r>
            <a:r>
              <a:rPr lang="es-CL" sz="2400" dirty="0" smtClean="0">
                <a:latin typeface="Times" pitchFamily="18" charset="0"/>
                <a:ea typeface="Tahoma" panose="020B0604030504040204" pitchFamily="34" charset="0"/>
                <a:cs typeface="Tahoma" panose="020B0604030504040204" pitchFamily="34" charset="0"/>
              </a:rPr>
              <a:t>caso:</a:t>
            </a:r>
            <a:endParaRPr lang="es-CL" sz="2400" dirty="0">
              <a:latin typeface="Times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045" y="2132856"/>
            <a:ext cx="5844547" cy="3327308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28184" y="188640"/>
            <a:ext cx="2161024" cy="6397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05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720080"/>
          </a:xfrm>
        </p:spPr>
        <p:txBody>
          <a:bodyPr>
            <a:normAutofit/>
          </a:bodyPr>
          <a:lstStyle/>
          <a:p>
            <a:pPr algn="l"/>
            <a:r>
              <a:rPr lang="es-CL" sz="3200" dirty="0" smtClean="0">
                <a:solidFill>
                  <a:schemeClr val="tx2"/>
                </a:solidFill>
                <a:latin typeface="Times" pitchFamily="18" charset="0"/>
              </a:rPr>
              <a:t>Columnas: Formula de Euler</a:t>
            </a:r>
            <a:endParaRPr lang="es-CL" sz="3200" dirty="0">
              <a:solidFill>
                <a:schemeClr val="tx2"/>
              </a:solidFill>
              <a:latin typeface="Times" pitchFamily="18" charset="0"/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710" y="1268760"/>
            <a:ext cx="8589858" cy="3096344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27895" y="5085184"/>
            <a:ext cx="1447800" cy="333375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51670" y="5683920"/>
            <a:ext cx="2000250" cy="790575"/>
          </a:xfrm>
          <a:prstGeom prst="rect">
            <a:avLst/>
          </a:prstGeom>
        </p:spPr>
      </p:pic>
      <p:cxnSp>
        <p:nvCxnSpPr>
          <p:cNvPr id="8" name="Conector recto de flecha 7"/>
          <p:cNvCxnSpPr/>
          <p:nvPr/>
        </p:nvCxnSpPr>
        <p:spPr>
          <a:xfrm>
            <a:off x="4283968" y="5661248"/>
            <a:ext cx="720080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Imagen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36096" y="5286472"/>
            <a:ext cx="2324100" cy="80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3461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6308</TotalTime>
  <Words>416</Words>
  <Application>Microsoft Office PowerPoint</Application>
  <PresentationFormat>Presentación en pantalla (4:3)</PresentationFormat>
  <Paragraphs>38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18" baseType="lpstr">
      <vt:lpstr>Tema de Office</vt:lpstr>
      <vt:lpstr>Clase 12: Elementos de pared delgada y Columnas</vt:lpstr>
      <vt:lpstr>Recipientes de pared delgada</vt:lpstr>
      <vt:lpstr>Presentación de PowerPoint</vt:lpstr>
      <vt:lpstr>Presentación de PowerPoint</vt:lpstr>
      <vt:lpstr>Recipientes de pared delgada</vt:lpstr>
      <vt:lpstr>Torsión para tubos de pared delgada</vt:lpstr>
      <vt:lpstr>Torsión para tubos de pared delgada</vt:lpstr>
      <vt:lpstr>Columnas</vt:lpstr>
      <vt:lpstr>Columnas: Formula de Euler</vt:lpstr>
      <vt:lpstr>Columnas: Formula de Euler</vt:lpstr>
      <vt:lpstr>Columnas: Formula de Euler</vt:lpstr>
      <vt:lpstr>Columnas: Formula de Euler</vt:lpstr>
      <vt:lpstr>Presentación de PowerPoint</vt:lpstr>
      <vt:lpstr>Columnas: Limitaciones de la formula de Euler</vt:lpstr>
      <vt:lpstr>Presentación de PowerPoint</vt:lpstr>
      <vt:lpstr>Presentación de PowerPoint</vt:lpstr>
      <vt:lpstr>Clase 12: Elementos de pared delgada y Columnas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Resistencia de Materiales – 15153 Presentación de la asignatura</dc:title>
  <dc:creator>USUARIOI</dc:creator>
  <cp:lastModifiedBy>USUARIOI</cp:lastModifiedBy>
  <cp:revision>158</cp:revision>
  <dcterms:created xsi:type="dcterms:W3CDTF">2018-03-16T01:42:08Z</dcterms:created>
  <dcterms:modified xsi:type="dcterms:W3CDTF">2018-12-21T15:56:58Z</dcterms:modified>
</cp:coreProperties>
</file>