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53" r:id="rId3"/>
    <p:sldId id="386" r:id="rId4"/>
    <p:sldId id="387" r:id="rId5"/>
    <p:sldId id="388" r:id="rId6"/>
    <p:sldId id="389" r:id="rId7"/>
    <p:sldId id="391" r:id="rId8"/>
    <p:sldId id="392" r:id="rId9"/>
    <p:sldId id="393" r:id="rId10"/>
    <p:sldId id="394" r:id="rId11"/>
    <p:sldId id="395" r:id="rId12"/>
    <p:sldId id="396" r:id="rId13"/>
    <p:sldId id="399" r:id="rId14"/>
    <p:sldId id="400" r:id="rId15"/>
    <p:sldId id="401" r:id="rId16"/>
    <p:sldId id="390" r:id="rId1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>
      <p:cViewPr>
        <p:scale>
          <a:sx n="90" d="100"/>
          <a:sy n="90" d="100"/>
        </p:scale>
        <p:origin x="-109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48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472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731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7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505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048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44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013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97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82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29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92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tx2"/>
                </a:solidFill>
                <a:latin typeface="Times" pitchFamily="18" charset="0"/>
              </a:rPr>
              <a:t>Clase 11:</a:t>
            </a:r>
            <a:br>
              <a:rPr lang="es-CL" b="1" dirty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>
                <a:solidFill>
                  <a:schemeClr val="tx2"/>
                </a:solidFill>
                <a:latin typeface="Times" pitchFamily="18" charset="0"/>
              </a:rPr>
              <a:t>Esfuerzos combinados II</a:t>
            </a:r>
            <a:br>
              <a:rPr lang="es-CL" b="1" dirty="0">
                <a:solidFill>
                  <a:schemeClr val="tx2"/>
                </a:solidFill>
                <a:latin typeface="Times" pitchFamily="18" charset="0"/>
              </a:rPr>
            </a:br>
            <a:r>
              <a:rPr lang="es-CL" sz="4000" b="1" dirty="0">
                <a:solidFill>
                  <a:schemeClr val="tx2"/>
                </a:solidFill>
                <a:latin typeface="Times" pitchFamily="18" charset="0"/>
              </a:rPr>
              <a:t>El circulo de Mohr</a:t>
            </a:r>
            <a:endParaRPr lang="es-CL" sz="40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198984"/>
          </a:xfrm>
        </p:spPr>
        <p:txBody>
          <a:bodyPr>
            <a:normAutofit/>
          </a:bodyPr>
          <a:lstStyle/>
          <a:p>
            <a:r>
              <a:rPr lang="es-CL" sz="1600" dirty="0">
                <a:solidFill>
                  <a:schemeClr val="tx1"/>
                </a:solidFill>
                <a:latin typeface="Times" pitchFamily="18" charset="0"/>
              </a:rPr>
              <a:t>Universidad de Santiago de Chile (USACH) </a:t>
            </a:r>
          </a:p>
          <a:p>
            <a:r>
              <a:rPr lang="es-CL" sz="1600" dirty="0">
                <a:solidFill>
                  <a:schemeClr val="tx1"/>
                </a:solidFill>
                <a:latin typeface="Times" pitchFamily="18" charset="0"/>
              </a:rPr>
              <a:t>Facultad de Ingeniería - Departamento de Ingeniería Mecánica</a:t>
            </a:r>
          </a:p>
          <a:p>
            <a:r>
              <a:rPr lang="es-CL" sz="1600" dirty="0">
                <a:solidFill>
                  <a:schemeClr val="tx1"/>
                </a:solidFill>
                <a:latin typeface="Times" pitchFamily="18" charset="0"/>
              </a:rPr>
              <a:t> Av. </a:t>
            </a:r>
            <a:r>
              <a:rPr lang="es-CL" sz="1600" dirty="0" err="1">
                <a:solidFill>
                  <a:schemeClr val="tx1"/>
                </a:solidFill>
                <a:latin typeface="Times" pitchFamily="18" charset="0"/>
              </a:rPr>
              <a:t>Bdo</a:t>
            </a:r>
            <a:r>
              <a:rPr lang="es-CL" sz="1600" dirty="0">
                <a:solidFill>
                  <a:schemeClr val="tx1"/>
                </a:solidFill>
                <a:latin typeface="Times" pitchFamily="18" charset="0"/>
              </a:rPr>
              <a:t>. O’Higgins 3363 - Santiago - CHILE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43608" y="5254352"/>
            <a:ext cx="7128792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dirty="0">
                <a:solidFill>
                  <a:schemeClr val="tx2"/>
                </a:solidFill>
                <a:latin typeface="Times" pitchFamily="18" charset="0"/>
              </a:rPr>
              <a:t>Ingeniería Civil Mecánica </a:t>
            </a:r>
          </a:p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Diciembre </a:t>
            </a:r>
            <a:r>
              <a:rPr lang="es-CL" sz="1600" dirty="0">
                <a:solidFill>
                  <a:schemeClr val="tx2"/>
                </a:solidFill>
                <a:latin typeface="Times" pitchFamily="18" charset="0"/>
              </a:rPr>
              <a:t>- 2018</a:t>
            </a:r>
          </a:p>
        </p:txBody>
      </p:sp>
    </p:spTree>
    <p:extLst>
      <p:ext uri="{BB962C8B-B14F-4D97-AF65-F5344CB8AC3E}">
        <p14:creationId xmlns:p14="http://schemas.microsoft.com/office/powerpoint/2010/main" val="403440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solidFill>
                  <a:schemeClr val="tx2"/>
                </a:solidFill>
                <a:latin typeface="Times" pitchFamily="18" charset="0"/>
              </a:rPr>
              <a:t>El circulo de Mohr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07504" y="980728"/>
            <a:ext cx="878497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se combinan las ecuaciones de esfuerzo normal y cortante, se tiene: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C50707E0-24EC-4655-A346-2967C5BBB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1867669"/>
            <a:ext cx="6486525" cy="1057275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220" y="3068960"/>
            <a:ext cx="4798044" cy="3544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809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 txBox="1">
            <a:spLocks/>
          </p:cNvSpPr>
          <p:nvPr/>
        </p:nvSpPr>
        <p:spPr>
          <a:xfrm>
            <a:off x="-108520" y="548680"/>
            <a:ext cx="4662561" cy="59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analizar el circulo se tiene:</a:t>
            </a:r>
          </a:p>
          <a:p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Centro:</a:t>
            </a:r>
          </a:p>
          <a:p>
            <a:pPr lvl="1"/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Radio:</a:t>
            </a:r>
          </a:p>
          <a:p>
            <a:pPr lvl="1"/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Ángulo de corte máximo:</a:t>
            </a:r>
          </a:p>
          <a:p>
            <a:pPr lvl="1"/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Ángulo de </a:t>
            </a:r>
            <a:r>
              <a:rPr lang="es-C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esfuerzo normal </a:t>
            </a: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máximo:</a:t>
            </a:r>
          </a:p>
          <a:p>
            <a:pPr lvl="1"/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892FE9E-3741-4833-B1B2-6A9CCEAE1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solidFill>
                  <a:schemeClr val="tx2"/>
                </a:solidFill>
                <a:latin typeface="Times" pitchFamily="18" charset="0"/>
              </a:rPr>
              <a:t>El circulo de Mohr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28BA0EDA-9F6B-4067-BE55-F79DAAD9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6122" y="1299989"/>
            <a:ext cx="2295525" cy="90487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87804305-13FE-4580-9068-A26D1FE6D6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049" y="2500883"/>
            <a:ext cx="3762375" cy="10001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31C5ED45-2744-406D-9DA1-6372E3ECFA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6049" y="3717032"/>
            <a:ext cx="3495675" cy="96202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7B83ECC0-813C-4B50-A16C-8483E5C9A1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9873" y="5085184"/>
            <a:ext cx="324802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049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solidFill>
                  <a:schemeClr val="tx2"/>
                </a:solidFill>
                <a:latin typeface="Times" pitchFamily="18" charset="0"/>
              </a:rPr>
              <a:t>El circulo de Mohr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07504" y="980728"/>
            <a:ext cx="878497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Reglas de uso: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811040"/>
            <a:ext cx="9084653" cy="428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073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 txBox="1">
            <a:spLocks/>
          </p:cNvSpPr>
          <p:nvPr/>
        </p:nvSpPr>
        <p:spPr>
          <a:xfrm>
            <a:off x="179512" y="188640"/>
            <a:ext cx="8784976" cy="2232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tiene el sistema de vigas de la figura. Encontrar el estado principal de esfuerzos y el esfuerzo máximo de corte en el punto señalado de la sección A para la configuración dada, el cual se encuentra a 45° de la normal. Encontrar L máximo para que la estructura no falle: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94" y="2780928"/>
            <a:ext cx="8499508" cy="318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7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 txBox="1">
            <a:spLocks/>
          </p:cNvSpPr>
          <p:nvPr/>
        </p:nvSpPr>
        <p:spPr>
          <a:xfrm>
            <a:off x="179512" y="116633"/>
            <a:ext cx="8784976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/>
              <a:t>Se tiene el sistema de cañerías de acero (E=210 [GPa]) de la figura. La viga AB se encuentra empotrada en los puntos A y B  mientras que la viga CD está unida sólidamente a la viga AB en el punto C</a:t>
            </a:r>
            <a:r>
              <a:rPr lang="es-CL" sz="2400" dirty="0" smtClean="0"/>
              <a:t>. </a:t>
            </a:r>
            <a:r>
              <a:rPr lang="es-CL" sz="2400" dirty="0"/>
              <a:t>El sistema es cargado con una fuerza puntual F=2 [kN] y un momento torsor T=0,5 [kNm], ambas cargas aplicadas en el punto </a:t>
            </a:r>
            <a:r>
              <a:rPr lang="es-CL" sz="2400" dirty="0" smtClean="0"/>
              <a:t>D:</a:t>
            </a:r>
          </a:p>
          <a:p>
            <a:pPr lvl="1"/>
            <a:r>
              <a:rPr lang="es-CL" sz="2000" dirty="0"/>
              <a:t>Determine las reacciones en los puntos A y </a:t>
            </a:r>
            <a:r>
              <a:rPr lang="es-CL" sz="2000" dirty="0" smtClean="0"/>
              <a:t>B.</a:t>
            </a:r>
            <a:endParaRPr lang="es-CL" sz="2000" dirty="0"/>
          </a:p>
          <a:p>
            <a:pPr lvl="1"/>
            <a:r>
              <a:rPr lang="es-CL" sz="2000" dirty="0"/>
              <a:t>Obtenga los esfuerzos principales de la sección en A </a:t>
            </a:r>
            <a:r>
              <a:rPr lang="es-CL" sz="2000" dirty="0" smtClean="0"/>
              <a:t>en el punto inferior</a:t>
            </a:r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75534"/>
            <a:ext cx="8199076" cy="51780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04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856984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7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tx2"/>
                </a:solidFill>
                <a:latin typeface="Times" pitchFamily="18" charset="0"/>
              </a:rPr>
              <a:t>Clase 11:</a:t>
            </a:r>
            <a:br>
              <a:rPr lang="es-CL" b="1" dirty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>
                <a:solidFill>
                  <a:schemeClr val="tx2"/>
                </a:solidFill>
                <a:latin typeface="Times" pitchFamily="18" charset="0"/>
              </a:rPr>
              <a:t>Esfuerzos combinados II</a:t>
            </a:r>
            <a:br>
              <a:rPr lang="es-CL" b="1" dirty="0">
                <a:solidFill>
                  <a:schemeClr val="tx2"/>
                </a:solidFill>
                <a:latin typeface="Times" pitchFamily="18" charset="0"/>
              </a:rPr>
            </a:br>
            <a:r>
              <a:rPr lang="es-CL" sz="4000" b="1" dirty="0">
                <a:solidFill>
                  <a:schemeClr val="tx2"/>
                </a:solidFill>
                <a:latin typeface="Times" pitchFamily="18" charset="0"/>
              </a:rPr>
              <a:t>El circulo de Mohr</a:t>
            </a:r>
            <a:endParaRPr lang="es-CL" sz="40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198984"/>
          </a:xfrm>
        </p:spPr>
        <p:txBody>
          <a:bodyPr>
            <a:normAutofit/>
          </a:bodyPr>
          <a:lstStyle/>
          <a:p>
            <a:r>
              <a:rPr lang="es-CL" sz="1600" dirty="0">
                <a:solidFill>
                  <a:schemeClr val="tx1"/>
                </a:solidFill>
                <a:latin typeface="Times" pitchFamily="18" charset="0"/>
              </a:rPr>
              <a:t>Universidad de Santiago de Chile (USACH) </a:t>
            </a:r>
          </a:p>
          <a:p>
            <a:r>
              <a:rPr lang="es-CL" sz="1600" dirty="0">
                <a:solidFill>
                  <a:schemeClr val="tx1"/>
                </a:solidFill>
                <a:latin typeface="Times" pitchFamily="18" charset="0"/>
              </a:rPr>
              <a:t>Facultad de Ingeniería - Departamento de Ingeniería Mecánica</a:t>
            </a:r>
          </a:p>
          <a:p>
            <a:r>
              <a:rPr lang="es-CL" sz="1600" dirty="0">
                <a:solidFill>
                  <a:schemeClr val="tx1"/>
                </a:solidFill>
                <a:latin typeface="Times" pitchFamily="18" charset="0"/>
              </a:rPr>
              <a:t> Av. </a:t>
            </a:r>
            <a:r>
              <a:rPr lang="es-CL" sz="1600" dirty="0" err="1">
                <a:solidFill>
                  <a:schemeClr val="tx1"/>
                </a:solidFill>
                <a:latin typeface="Times" pitchFamily="18" charset="0"/>
              </a:rPr>
              <a:t>Bdo</a:t>
            </a:r>
            <a:r>
              <a:rPr lang="es-CL" sz="1600" dirty="0">
                <a:solidFill>
                  <a:schemeClr val="tx1"/>
                </a:solidFill>
                <a:latin typeface="Times" pitchFamily="18" charset="0"/>
              </a:rPr>
              <a:t>. O’Higgins 3363 - Santiago - CHILE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43608" y="5254352"/>
            <a:ext cx="7128792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dirty="0">
                <a:solidFill>
                  <a:schemeClr val="tx2"/>
                </a:solidFill>
                <a:latin typeface="Times" pitchFamily="18" charset="0"/>
              </a:rPr>
              <a:t>Ingeniería Civil Mecánica </a:t>
            </a:r>
          </a:p>
          <a:p>
            <a:r>
              <a:rPr lang="es-CL" sz="1600" dirty="0">
                <a:solidFill>
                  <a:schemeClr val="tx2"/>
                </a:solidFill>
                <a:latin typeface="Times" pitchFamily="18" charset="0"/>
              </a:rPr>
              <a:t>Agosto - 2018</a:t>
            </a:r>
          </a:p>
        </p:txBody>
      </p:sp>
    </p:spTree>
    <p:extLst>
      <p:ext uri="{BB962C8B-B14F-4D97-AF65-F5344CB8AC3E}">
        <p14:creationId xmlns:p14="http://schemas.microsoft.com/office/powerpoint/2010/main" val="81315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solidFill>
                  <a:schemeClr val="tx2"/>
                </a:solidFill>
                <a:latin typeface="Times" pitchFamily="18" charset="0"/>
              </a:rPr>
              <a:t>Resumen clase anterior</a:t>
            </a: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07504" y="836712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el curso se han visto muchos casos: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97809"/>
            <a:ext cx="10382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643" y="5693047"/>
            <a:ext cx="10763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673998"/>
            <a:ext cx="14287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621610"/>
            <a:ext cx="15049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05064"/>
            <a:ext cx="2796990" cy="157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421" y="1449443"/>
            <a:ext cx="2918873" cy="2544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815" y="4224684"/>
            <a:ext cx="2818085" cy="117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92" y="1484784"/>
            <a:ext cx="2725037" cy="279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9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solidFill>
                  <a:schemeClr val="tx2"/>
                </a:solidFill>
                <a:latin typeface="Times" pitchFamily="18" charset="0"/>
              </a:rPr>
              <a:t>Cargas en planos inclinados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07504" y="1124744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 lo siguiente: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994169"/>
            <a:ext cx="9073008" cy="352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87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solidFill>
                  <a:schemeClr val="tx2"/>
                </a:solidFill>
                <a:latin typeface="Times" pitchFamily="18" charset="0"/>
              </a:rPr>
              <a:t>Cargas en planos inclinados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93096"/>
            <a:ext cx="19335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822" y="5517232"/>
            <a:ext cx="29432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561" y="5357380"/>
            <a:ext cx="28860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312" y="4280742"/>
            <a:ext cx="15525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80728"/>
            <a:ext cx="4997202" cy="323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84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solidFill>
                  <a:schemeClr val="tx2"/>
                </a:solidFill>
                <a:latin typeface="Times" pitchFamily="18" charset="0"/>
              </a:rPr>
              <a:t>Cargas en planos inclinados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07504" y="404664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Finalmente: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662" y="692696"/>
            <a:ext cx="4580692" cy="268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662" y="3535596"/>
            <a:ext cx="4580692" cy="306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02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solidFill>
                  <a:schemeClr val="tx2"/>
                </a:solidFill>
                <a:latin typeface="Times" pitchFamily="18" charset="0"/>
              </a:rPr>
              <a:t>Esfuerzos en planos inclinados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07504" y="980728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 el siguiente esquema:</a:t>
            </a:r>
          </a:p>
        </p:txBody>
      </p:sp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xmlns="" id="{F25205E2-8AA4-4748-BA9C-E999B588B35D}"/>
              </a:ext>
            </a:extLst>
          </p:cNvPr>
          <p:cNvSpPr txBox="1">
            <a:spLocks/>
          </p:cNvSpPr>
          <p:nvPr/>
        </p:nvSpPr>
        <p:spPr>
          <a:xfrm>
            <a:off x="107504" y="5589240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el esquema diferencial también se considera un corte en el plano de análisis.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220024" cy="363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09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solidFill>
                  <a:schemeClr val="tx2"/>
                </a:solidFill>
                <a:latin typeface="Times" pitchFamily="18" charset="0"/>
              </a:rPr>
              <a:t>Esfuerzos en planos inclinados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07504" y="980728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se analizan las fuerzas, se obtiene el siguiente DCL: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125464"/>
            <a:ext cx="9434149" cy="36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801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solidFill>
                  <a:schemeClr val="tx2"/>
                </a:solidFill>
                <a:latin typeface="Times" pitchFamily="18" charset="0"/>
              </a:rPr>
              <a:t>Esfuerzos en planos inclinados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07504" y="980728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estudia el equilibrio de fuerzas: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A571394A-31CC-465E-80CF-C9732A33F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628598"/>
          </a:xfrm>
          <a:prstGeom prst="rect">
            <a:avLst/>
          </a:prstGeom>
        </p:spPr>
      </p:pic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xmlns="" id="{65F0AC10-E307-42AE-8DB3-B71FF2F8CB66}"/>
              </a:ext>
            </a:extLst>
          </p:cNvPr>
          <p:cNvSpPr txBox="1">
            <a:spLocks/>
          </p:cNvSpPr>
          <p:nvPr/>
        </p:nvSpPr>
        <p:spPr>
          <a:xfrm>
            <a:off x="107504" y="3645024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Simplificando cada ecuación por separado, se tiene: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1319319-B16A-4027-836D-BC33A66B4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5437" y="4365104"/>
            <a:ext cx="5953125" cy="79057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4B30CC5C-8BFB-4009-ACDB-BC6BEA1156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749673"/>
            <a:ext cx="9144000" cy="6073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4DB7B93-EB30-45CF-9FED-EAAE3AD01B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7911" y="5661248"/>
            <a:ext cx="44481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75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>
                <a:solidFill>
                  <a:schemeClr val="tx2"/>
                </a:solidFill>
                <a:latin typeface="Times" pitchFamily="18" charset="0"/>
              </a:rPr>
              <a:t>Análisis de esfuerzos máximos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07504" y="764703"/>
            <a:ext cx="8784976" cy="1206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máximos esfuerzos se encuentran en ángulos en donde la derivada de los esfuerzos respecto al ángulo es nula:</a:t>
            </a:r>
          </a:p>
          <a:p>
            <a:pPr lvl="1"/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los esfuerzos normales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091EC6CA-734F-4BEF-9C47-0BD979959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7" y="2132856"/>
            <a:ext cx="5534025" cy="80962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4FDD04E-1D3D-4B88-889B-49CF2B111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104" y="4635599"/>
            <a:ext cx="5057775" cy="8096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26E15EA1-1B3D-4022-95F6-DAC723987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5175" y="3140968"/>
            <a:ext cx="2533650" cy="82867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8C6B5F8-8A1E-41D4-90DE-011C104C88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5161" y="5680472"/>
            <a:ext cx="2733675" cy="847725"/>
          </a:xfrm>
          <a:prstGeom prst="rect">
            <a:avLst/>
          </a:prstGeom>
        </p:spPr>
      </p:pic>
      <p:sp>
        <p:nvSpPr>
          <p:cNvPr id="10" name="2 Marcador de contenido">
            <a:extLst>
              <a:ext uri="{FF2B5EF4-FFF2-40B4-BE49-F238E27FC236}">
                <a16:creationId xmlns:a16="http://schemas.microsoft.com/office/drawing/2014/main" xmlns="" id="{F88C7D41-3E18-462C-B8B7-15D9C8EDD9CE}"/>
              </a:ext>
            </a:extLst>
          </p:cNvPr>
          <p:cNvSpPr txBox="1">
            <a:spLocks/>
          </p:cNvSpPr>
          <p:nvPr/>
        </p:nvSpPr>
        <p:spPr>
          <a:xfrm>
            <a:off x="107504" y="4149080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los esfuerzos de corte:</a:t>
            </a:r>
          </a:p>
        </p:txBody>
      </p:sp>
    </p:spTree>
    <p:extLst>
      <p:ext uri="{BB962C8B-B14F-4D97-AF65-F5344CB8AC3E}">
        <p14:creationId xmlns:p14="http://schemas.microsoft.com/office/powerpoint/2010/main" val="2444137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10641</TotalTime>
  <Words>401</Words>
  <Application>Microsoft Office PowerPoint</Application>
  <PresentationFormat>Presentación en pantalla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Clase 11: Esfuerzos combinados II El circulo de Mohr</vt:lpstr>
      <vt:lpstr>Resumen clase anterior</vt:lpstr>
      <vt:lpstr>Cargas en planos inclinados</vt:lpstr>
      <vt:lpstr>Cargas en planos inclinados</vt:lpstr>
      <vt:lpstr>Cargas en planos inclinados</vt:lpstr>
      <vt:lpstr>Esfuerzos en planos inclinados</vt:lpstr>
      <vt:lpstr>Esfuerzos en planos inclinados</vt:lpstr>
      <vt:lpstr>Esfuerzos en planos inclinados</vt:lpstr>
      <vt:lpstr>Análisis de esfuerzos máximos</vt:lpstr>
      <vt:lpstr>El circulo de Mohr</vt:lpstr>
      <vt:lpstr>El circulo de Mohr</vt:lpstr>
      <vt:lpstr>El circulo de Mohr</vt:lpstr>
      <vt:lpstr>Presentación de PowerPoint</vt:lpstr>
      <vt:lpstr>Presentación de PowerPoint</vt:lpstr>
      <vt:lpstr>Presentación de PowerPoint</vt:lpstr>
      <vt:lpstr>Clase 11: Esfuerzos combinados II El circulo de Mohr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Resistencia de Materiales – 15153 Presentación de la asignatura</dc:title>
  <dc:creator>USUARIOI</dc:creator>
  <cp:lastModifiedBy>USUARIOI</cp:lastModifiedBy>
  <cp:revision>251</cp:revision>
  <dcterms:created xsi:type="dcterms:W3CDTF">2018-03-16T01:42:08Z</dcterms:created>
  <dcterms:modified xsi:type="dcterms:W3CDTF">2018-12-21T15:46:11Z</dcterms:modified>
</cp:coreProperties>
</file>